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49"/>
  </p:notesMasterIdLst>
  <p:sldIdLst>
    <p:sldId id="256" r:id="rId2"/>
    <p:sldId id="257" r:id="rId3"/>
    <p:sldId id="258" r:id="rId4"/>
    <p:sldId id="298" r:id="rId5"/>
    <p:sldId id="262" r:id="rId6"/>
    <p:sldId id="263" r:id="rId7"/>
    <p:sldId id="268" r:id="rId8"/>
    <p:sldId id="301" r:id="rId9"/>
    <p:sldId id="30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277" r:id="rId18"/>
    <p:sldId id="278" r:id="rId19"/>
    <p:sldId id="279" r:id="rId20"/>
    <p:sldId id="315" r:id="rId21"/>
    <p:sldId id="280" r:id="rId22"/>
    <p:sldId id="281" r:id="rId23"/>
    <p:sldId id="282" r:id="rId24"/>
    <p:sldId id="283" r:id="rId25"/>
    <p:sldId id="316" r:id="rId26"/>
    <p:sldId id="309" r:id="rId27"/>
    <p:sldId id="313" r:id="rId28"/>
    <p:sldId id="312" r:id="rId29"/>
    <p:sldId id="310" r:id="rId30"/>
    <p:sldId id="311" r:id="rId31"/>
    <p:sldId id="274" r:id="rId32"/>
    <p:sldId id="275" r:id="rId33"/>
    <p:sldId id="296" r:id="rId34"/>
    <p:sldId id="295" r:id="rId35"/>
    <p:sldId id="284" r:id="rId36"/>
    <p:sldId id="285" r:id="rId37"/>
    <p:sldId id="317" r:id="rId38"/>
    <p:sldId id="271" r:id="rId39"/>
    <p:sldId id="272" r:id="rId40"/>
    <p:sldId id="294" r:id="rId41"/>
    <p:sldId id="293" r:id="rId42"/>
    <p:sldId id="291" r:id="rId43"/>
    <p:sldId id="273" r:id="rId44"/>
    <p:sldId id="286" r:id="rId45"/>
    <p:sldId id="287" r:id="rId46"/>
    <p:sldId id="314" r:id="rId47"/>
    <p:sldId id="288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70927" autoAdjust="0"/>
  </p:normalViewPr>
  <p:slideViewPr>
    <p:cSldViewPr>
      <p:cViewPr varScale="1">
        <p:scale>
          <a:sx n="45" d="100"/>
          <a:sy n="45" d="100"/>
        </p:scale>
        <p:origin x="1564" y="5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2022-08-20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발표시작하겠습니다</a:t>
            </a:r>
            <a:r>
              <a:rPr lang="en-US" altLang="ko-KR" sz="1200"/>
              <a:t>. </a:t>
            </a:r>
            <a:r>
              <a:rPr lang="ko-KR" altLang="en-US" sz="1200"/>
              <a:t>저희 조는 웹취약점 진단 보고서를 작성했습니다</a:t>
            </a:r>
            <a:r>
              <a:rPr lang="en-US" altLang="ko-KR" sz="120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200" b="0" i="0" dirty="0">
                <a:solidFill>
                  <a:srgbClr val="4D5156"/>
                </a:solidFill>
                <a:effectLst/>
                <a:latin typeface="Apple SD Gothic Neo"/>
              </a:rPr>
              <a:t>크로스사이트 </a:t>
            </a:r>
            <a:r>
              <a:rPr lang="ko-KR" altLang="en-US" sz="1200" b="0" i="0" dirty="0" err="1">
                <a:solidFill>
                  <a:srgbClr val="4D5156"/>
                </a:solidFill>
                <a:effectLst/>
                <a:latin typeface="Apple SD Gothic Neo"/>
              </a:rPr>
              <a:t>스크립팅은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Apple SD Gothic Neo"/>
              </a:rPr>
              <a:t> 웹 애플리케이션에서 많이 나타나는 취약점의 하나로 웹사이트 관리자가 아닌 이가 웹 페이지에 악성 스크립트를 삽입할 수 있는 취약점입니다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Apple SD Gothic Neo"/>
              </a:rPr>
              <a:t>.</a:t>
            </a:r>
          </a:p>
          <a:p>
            <a:pPr lvl="0">
              <a:defRPr/>
            </a:pPr>
            <a:r>
              <a:rPr lang="ko-KR" altLang="en-US" sz="1200" b="0" i="0" dirty="0">
                <a:solidFill>
                  <a:srgbClr val="4D5156"/>
                </a:solidFill>
                <a:effectLst/>
                <a:latin typeface="Apple SD Gothic Neo"/>
              </a:rPr>
              <a:t>주로 여러 사용자가 보게 되는 전자 게시판에 악성 스크립트가 담긴 글을 올리는 형태로 이루어집니다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Apple SD Gothic Neo"/>
              </a:rPr>
              <a:t>.</a:t>
            </a:r>
          </a:p>
          <a:p>
            <a:pPr lvl="0">
              <a:defRPr/>
            </a:pPr>
            <a:r>
              <a:rPr lang="ko-KR" altLang="en-US" dirty="0"/>
              <a:t>공격을 통해 사용자의 개인정보 및 쿠키정보 탈취</a:t>
            </a:r>
            <a:r>
              <a:rPr lang="en-US" altLang="ko-KR" dirty="0"/>
              <a:t>, </a:t>
            </a:r>
            <a:r>
              <a:rPr lang="ko-KR" altLang="en-US" dirty="0"/>
              <a:t>악성코드 감염</a:t>
            </a:r>
            <a:r>
              <a:rPr lang="en-US" altLang="ko-KR" dirty="0"/>
              <a:t>, </a:t>
            </a:r>
            <a:r>
              <a:rPr lang="ko-KR" altLang="en-US" dirty="0"/>
              <a:t>웹 페이지 변조 등이 발생할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906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/>
              <a:t>크로스사이트 </a:t>
            </a:r>
            <a:r>
              <a:rPr lang="ko-KR" altLang="en-US" dirty="0" err="1"/>
              <a:t>스크립팅</a:t>
            </a:r>
            <a:r>
              <a:rPr lang="ko-KR" altLang="en-US" dirty="0"/>
              <a:t> 취약점을 확인해보기 위해 검색창에 브라우저의 쿠키를 출력하는 스크립트 구문을 적고 검색을 해보았습니다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그 결과 다음과 같이 현재 브라우저의 쿠키가 출력되는 모습을 확인할 수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799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해당 실습 환경에서 취약점이 발생한 </a:t>
            </a:r>
            <a:r>
              <a:rPr lang="ko-KR" altLang="en-US" sz="1200"/>
              <a:t>원인은 </a:t>
            </a:r>
            <a:r>
              <a:rPr lang="ko-KR" altLang="en-US"/>
              <a:t>사용자 </a:t>
            </a:r>
            <a:r>
              <a:rPr lang="ko-KR" altLang="en-US" dirty="0"/>
              <a:t>입력 값에 대한 필터링의 </a:t>
            </a:r>
            <a:r>
              <a:rPr lang="ko-KR" altLang="en-US"/>
              <a:t>부재입니다</a:t>
            </a:r>
            <a:r>
              <a:rPr lang="en-US" altLang="ko-KR"/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그에 대한 조치 </a:t>
            </a:r>
            <a:r>
              <a:rPr lang="ko-KR" altLang="en-US" sz="1200"/>
              <a:t>방법은</a:t>
            </a:r>
            <a:r>
              <a:rPr lang="en-US" altLang="ko-KR" sz="1200"/>
              <a:t> XSS </a:t>
            </a:r>
            <a:r>
              <a:rPr lang="ko-KR" altLang="en-US" sz="1200" dirty="0"/>
              <a:t>필터 라이브러리 등을 사용하여 사용자 입력 값을 필터링합니다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0">
              <a:defRPr/>
            </a:pPr>
            <a:r>
              <a:rPr lang="ko-KR" altLang="en-US" dirty="0"/>
              <a:t>문자열 특수 기호 등을 변환함수를 사용하여 치환하여 저장하도록 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게시판 등에서 </a:t>
            </a:r>
            <a:r>
              <a:rPr lang="en-US" altLang="ko-KR" dirty="0"/>
              <a:t>HTML </a:t>
            </a:r>
            <a:r>
              <a:rPr lang="ko-KR" altLang="en-US" dirty="0"/>
              <a:t>태그 허용 시 </a:t>
            </a:r>
            <a:r>
              <a:rPr lang="en-US" altLang="ko-KR" dirty="0"/>
              <a:t>HTML </a:t>
            </a:r>
            <a:r>
              <a:rPr lang="ko-KR" altLang="en-US" dirty="0"/>
              <a:t>태그의 화이트 리스트를 선정한 후</a:t>
            </a:r>
            <a:r>
              <a:rPr lang="en-US" altLang="ko-KR" dirty="0"/>
              <a:t>, </a:t>
            </a:r>
            <a:r>
              <a:rPr lang="ko-KR" altLang="en-US" dirty="0"/>
              <a:t>해당 태그만 허용하는 방식 적용합니다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969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 </a:t>
            </a:r>
            <a:r>
              <a:rPr lang="ko-KR" alt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평문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전송 취약점은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서버와 클라이언트 간 통신 시 계정정보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주민등록번호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신용정보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같은 중요 정보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평문으로 노출되는 취약점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82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굿모닝</a:t>
            </a:r>
            <a:r>
              <a:rPr lang="ko-KR" altLang="en-US" dirty="0"/>
              <a:t> </a:t>
            </a:r>
            <a:r>
              <a:rPr lang="en-US" altLang="ko-KR" dirty="0"/>
              <a:t>Shop</a:t>
            </a:r>
            <a:r>
              <a:rPr lang="ko-KR" altLang="en-US" dirty="0"/>
              <a:t>의 로그인 화면입니다</a:t>
            </a:r>
            <a:r>
              <a:rPr lang="en-US" altLang="ko-KR" dirty="0"/>
              <a:t>. </a:t>
            </a:r>
            <a:r>
              <a:rPr lang="ko-KR" altLang="en-US" dirty="0"/>
              <a:t>로그인 시 전송되는 패킷을 확인하기 위해 </a:t>
            </a:r>
            <a:r>
              <a:rPr lang="ko-KR" altLang="en-US" dirty="0" err="1"/>
              <a:t>와이어샤크를</a:t>
            </a:r>
            <a:r>
              <a:rPr lang="ko-KR" altLang="en-US" dirty="0"/>
              <a:t> 실행한 뒤 </a:t>
            </a:r>
            <a:r>
              <a:rPr lang="en-US" altLang="ko-KR" dirty="0"/>
              <a:t>ID</a:t>
            </a:r>
            <a:r>
              <a:rPr lang="ko-KR" altLang="en-US" dirty="0"/>
              <a:t>와 비밀번호를 입력하고 로그인을 시도해 보았습니다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428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/>
              <a:t>로그인을 한 뒤 </a:t>
            </a:r>
            <a:r>
              <a:rPr lang="ko-KR" altLang="en-US" dirty="0" err="1"/>
              <a:t>와이어샤크를</a:t>
            </a:r>
            <a:r>
              <a:rPr lang="ko-KR" altLang="en-US" dirty="0"/>
              <a:t> 살펴보면 </a:t>
            </a:r>
            <a:r>
              <a:rPr lang="en-US" altLang="ko-KR" dirty="0"/>
              <a:t>post </a:t>
            </a:r>
            <a:r>
              <a:rPr lang="ko-KR" altLang="en-US" dirty="0"/>
              <a:t>방식으로 로그인을 요청하는 패킷을 확인할 수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패킷을 자세히 살펴보면 다음과 같이 </a:t>
            </a:r>
            <a:r>
              <a:rPr lang="en-US" altLang="ko-KR" dirty="0"/>
              <a:t>ID</a:t>
            </a:r>
            <a:r>
              <a:rPr lang="ko-KR" altLang="en-US" dirty="0"/>
              <a:t>와 패스워드를 평문으로 전송하고 있어 패킷만으로 쉽게 정보를 파악할 수 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951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웹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상의 데이터 통신은 대부분 텍스트 기반으로 이루어지기 때문에 서버와 클라이언트 간에 암호화 프로세스를 구현하지 않으면 간단한 </a:t>
            </a:r>
            <a:r>
              <a:rPr lang="ko-KR" alt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스니핑</a:t>
            </a:r>
            <a:r>
              <a:rPr lang="ko-KR" altLang="ko-KR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통해 정보를 탈취 및 도용할 수 있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그에 대한 </a:t>
            </a:r>
            <a:r>
              <a:rPr lang="ko-KR" altLang="en-US" sz="1200"/>
              <a:t>조치 방법은</a:t>
            </a:r>
            <a:r>
              <a:rPr lang="en-US" altLang="ko-KR" sz="1200"/>
              <a:t> </a:t>
            </a:r>
            <a:r>
              <a:rPr lang="ko-KR" altLang="en-US" sz="1200"/>
              <a:t>중요 </a:t>
            </a:r>
            <a:r>
              <a:rPr lang="ko-KR" altLang="en-US" sz="1200" dirty="0"/>
              <a:t>정보에 대해서 </a:t>
            </a:r>
            <a:r>
              <a:rPr lang="en-US" altLang="ko-KR" sz="1200" dirty="0"/>
              <a:t>AES, RSA </a:t>
            </a:r>
            <a:r>
              <a:rPr lang="ko-KR" altLang="en-US" sz="1200" dirty="0"/>
              <a:t>등의 암호화 방식을 활용하여 데이터를 전송합니다</a:t>
            </a:r>
            <a:r>
              <a:rPr lang="en-US" altLang="ko-KR" sz="1200"/>
              <a:t>.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로그인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회원가입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회원정보관리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게시판 등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과 같은 사이트의 중요정보 전송구간에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https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와 같은 암호화 통신을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적용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하는 것입니다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095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정보 누출은 웹 사이트에 개인정보</a:t>
            </a:r>
            <a:r>
              <a:rPr lang="en-US" altLang="ko-KR"/>
              <a:t>,</a:t>
            </a:r>
            <a:r>
              <a:rPr lang="ko-KR" altLang="en-US"/>
              <a:t> 계정정보</a:t>
            </a:r>
            <a:r>
              <a:rPr lang="en-US" altLang="ko-KR"/>
              <a:t>,</a:t>
            </a:r>
            <a:r>
              <a:rPr lang="ko-KR" altLang="en-US"/>
              <a:t> 금융정보 등과 같은 중요 정보가 노출되거나 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에러 발생 시에 어플리케이션 정보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 정보와 같은 과도한 정보가 노출되는 취약점입니다</a:t>
            </a:r>
            <a:r>
              <a:rPr lang="en-US" altLang="ko-KR"/>
              <a:t>.</a:t>
            </a:r>
            <a:endParaRPr lang="ko-KR" altLang="en-US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노출된 정보를 악용하여 공격자가 </a:t>
            </a:r>
            <a:r>
              <a:rPr lang="en-US" altLang="ko-KR"/>
              <a:t>2</a:t>
            </a:r>
            <a:r>
              <a:rPr lang="ko-KR" altLang="en-US"/>
              <a:t>차 공격이 가능하다는 위험을 가지고 있습니다</a:t>
            </a:r>
            <a:r>
              <a:rPr lang="en-US" altLang="ko-KR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오예스몰 계정 관리 페이지에 중요정보인 주민등록번호가 마스킹되지 않고 평문으로 노출되는 것을 확인했습니다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또한 계정 관리 페이지에는 마스킹 되어있던 비밀번호가 웹페이지 소스에 평문으로 노출되어 있었습니다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목차는 개요</a:t>
            </a:r>
            <a:r>
              <a:rPr lang="en-US" altLang="ko-KR" sz="1200"/>
              <a:t>, </a:t>
            </a:r>
            <a:r>
              <a:rPr lang="ko-KR" altLang="en-US" sz="1200"/>
              <a:t>취약점 진단</a:t>
            </a:r>
            <a:r>
              <a:rPr lang="en-US" altLang="ko-KR" sz="1200"/>
              <a:t>, </a:t>
            </a:r>
            <a:r>
              <a:rPr lang="ko-KR" altLang="en-US" sz="1200"/>
              <a:t>향후 과제로 나누었습니다</a:t>
            </a:r>
            <a:r>
              <a:rPr lang="en-US" altLang="ko-KR" sz="1200"/>
              <a:t>. 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정보 누출 취약점은 홈페이지 설계 구축 단계에서 개인정보 노출이나 보안 취약점을 고려하지 않아서 발생합니다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이에 대한 조치 방법은 웹 사이트에 노출되는 중요정보는 마스킹을 적용하고 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발생 가능한 에러에 대해 최소한의 정보 또는 사전에 준비된 메세지만 출력하도록 하는 것입니다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756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관리자 페이지 노출은 관리자 페이지의 경로가 유추하기 쉬운 이름으로 설정되어 비인가자의 접근이 가능한 취약점입니다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공격자는 노출된 관리자 페이지를 통해 웹 사이트의 변조뿐만 아니라 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취약성에 따라 웹 서버의 권한까지도 노출될 수 있습니다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굿모닝 </a:t>
            </a:r>
            <a:r>
              <a:rPr lang="en-US" altLang="ko-KR" sz="1200"/>
              <a:t>Shop</a:t>
            </a:r>
            <a:r>
              <a:rPr lang="ko-KR" altLang="en-US" sz="1200"/>
              <a:t> 에서 </a:t>
            </a:r>
            <a:r>
              <a:rPr lang="en-US" altLang="ko-KR" sz="1200"/>
              <a:t>/admin</a:t>
            </a:r>
            <a:r>
              <a:rPr lang="ko-KR" altLang="en-US" sz="1200"/>
              <a:t> 으로 접근을 시도했을 때 관리자 페이지에 접근이 가능했습니다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오예스몰의 메인 페이지에서 </a:t>
            </a:r>
            <a:r>
              <a:rPr lang="en-US" altLang="ko-KR" sz="1200"/>
              <a:t>Red Zone </a:t>
            </a:r>
            <a:r>
              <a:rPr lang="ko-KR" altLang="en-US" sz="1200"/>
              <a:t>버튼을 통해 관리자 페이지에 손쉽게 접근이 가능했거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굿모닝 </a:t>
            </a:r>
            <a:r>
              <a:rPr lang="en-US" altLang="ko-KR" sz="1200"/>
              <a:t>Shop</a:t>
            </a:r>
            <a:r>
              <a:rPr lang="ko-KR" altLang="en-US" sz="1200"/>
              <a:t>과 마찬가지로 추측하기 쉬운 경로를 사용하고 있었습니다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관리자 페이지 노출이 발생한 원인은 관리자 페이지의 </a:t>
            </a:r>
            <a:r>
              <a:rPr lang="en-US" altLang="ko-KR" sz="1200"/>
              <a:t>URL</a:t>
            </a:r>
            <a:r>
              <a:rPr lang="ko-KR" altLang="en-US" sz="1200"/>
              <a:t>을 유추하기 쉬운 이름으로 사용했기 때문입니다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이에 대한 조치 방법은 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유추하기 어려운 이름으로 변경하거나 지정된 </a:t>
            </a:r>
            <a:r>
              <a:rPr lang="en-US" altLang="ko-KR" sz="1200"/>
              <a:t>IP</a:t>
            </a:r>
            <a:r>
              <a:rPr lang="ko-KR" altLang="en-US" sz="1200"/>
              <a:t>만 접근 할 수 있도록 제한하는 것 입니다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부득이하게 관리자 페이지를 외부에 노출해야 하는 경우에는 관리자 페이지 로그인 시 </a:t>
            </a:r>
            <a:r>
              <a:rPr lang="en-US" altLang="ko-KR" sz="1200"/>
              <a:t>2</a:t>
            </a:r>
            <a:r>
              <a:rPr lang="ko-KR" altLang="en-US" sz="1200"/>
              <a:t>차 인증을 적용하는 것이 필요합니다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466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CSRF</a:t>
            </a:r>
          </a:p>
          <a:p>
            <a:pPr marL="171450" marR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1200"/>
              <a:t>CSRF </a:t>
            </a:r>
            <a:r>
              <a:rPr lang="ko-KR" altLang="en-US" sz="1200"/>
              <a:t>공격은 웹 어플리케이션 취약점 중에 하나로 인터넷 사용자가 자신의 의지와는 무관하게 공격자가 의도한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    </a:t>
            </a:r>
            <a:r>
              <a:rPr lang="ko-KR" altLang="en-US" sz="1200"/>
              <a:t>행위를 특정 웹사이트에 요청하게 만드는 공격입니다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/>
          </a:p>
          <a:p>
            <a:pPr marL="171450" marR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1200"/>
              <a:t>예를 들어 중요한 게시물인 것처럼 사용자를 속여 해당 게시물을 누르거나 버튼을 클릭했을 때 사용자가 원하지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    않은 행위를 하게 할 수 있습니다</a:t>
            </a:r>
            <a:r>
              <a:rPr lang="en-US" altLang="ko-KR" sz="1200"/>
              <a:t>.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lang="en-US" altLang="ko-KR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405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/>
              <a:t>굿모닝</a:t>
            </a:r>
            <a:r>
              <a:rPr lang="en-US" altLang="ko-KR" sz="1200"/>
              <a:t>Shop</a:t>
            </a:r>
            <a:r>
              <a:rPr lang="ko-KR" altLang="en-US" sz="1200"/>
              <a:t>의 자유게시판 글쓰기 페이지에서 글을 작성했습니다</a:t>
            </a:r>
            <a:r>
              <a:rPr lang="en-US" altLang="ko-KR" sz="1200"/>
              <a:t>. </a:t>
            </a:r>
            <a:r>
              <a:rPr lang="ko-KR" altLang="en-US" sz="1200"/>
              <a:t>관리자가 작성한 것처럼 작성자와 제목을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작성했고</a:t>
            </a:r>
            <a:r>
              <a:rPr lang="en-US" altLang="ko-KR" sz="1200"/>
              <a:t>, </a:t>
            </a:r>
            <a:r>
              <a:rPr lang="ko-KR" altLang="en-US" sz="1200"/>
              <a:t>버튼을 눌렀을때 공격자가 원하는 게시물이 강제로 작성되게 하는 스크립트를 작성했습니다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494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2. </a:t>
            </a:r>
            <a:r>
              <a:rPr lang="ko-KR" altLang="en-US" sz="1200"/>
              <a:t>해커가 작성한 글을 다른 사용자가 열람할 수 있게 됩니다</a:t>
            </a:r>
            <a:r>
              <a:rPr lang="en-US" altLang="ko-KR" sz="1200"/>
              <a:t>. </a:t>
            </a:r>
            <a:r>
              <a:rPr lang="ko-KR" altLang="en-US" sz="1200"/>
              <a:t>그리고 글안에는 버튼을 누르라는 내용이 있고</a:t>
            </a:r>
            <a:r>
              <a:rPr lang="en-US" altLang="ko-KR" sz="1200"/>
              <a:t> </a:t>
            </a:r>
            <a:r>
              <a:rPr lang="ko-KR" altLang="en-US" sz="1200"/>
              <a:t>다른 사용자가 버튼을 누르게 되면 글이 등록완료 되었다는 알림창이 나옵니다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25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4. </a:t>
            </a:r>
            <a:r>
              <a:rPr lang="ko-KR" altLang="en-US" sz="1200"/>
              <a:t>게시판 목록을 확인해보면 사용자도 모르는 사이에 글이 작성되어 진것을 볼 수 있습니다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77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해당 실습 환경에서 취약점이 발생한 원인은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/>
              <a:t>첫번째로 자유게시판에 글쓰기 라는 웹페이지내에 </a:t>
            </a:r>
            <a:r>
              <a:rPr lang="en-US" altLang="ko-KR" sz="1200"/>
              <a:t>html </a:t>
            </a:r>
            <a:r>
              <a:rPr lang="ko-KR" altLang="en-US" sz="1200"/>
              <a:t>코드를 작성할 수 있게</a:t>
            </a:r>
            <a:r>
              <a:rPr lang="en-US" altLang="ko-KR" sz="1200"/>
              <a:t> </a:t>
            </a:r>
            <a:r>
              <a:rPr lang="ko-KR" altLang="en-US" sz="1200"/>
              <a:t>해주었기 때문에 스크립트 작성이 손쉽게 가능했기 때문이고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/>
              <a:t>두번쨰로 게시판에 글쓰기에 대한 필터링이 존재하지 않았기 때문에 작성된 내용에 악의적인 스크립트가 포함이 되는지 안되는지 검증을 할 방법이 존재하지 않았기 때문입니다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그에 대한 조치 방법은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- CSRF </a:t>
            </a:r>
            <a:r>
              <a:rPr lang="ko-KR" altLang="en-US" sz="1200"/>
              <a:t>토큰을 사용하여 로그인시 </a:t>
            </a:r>
            <a:r>
              <a:rPr lang="en-US" altLang="ko-KR" sz="1200"/>
              <a:t>session value</a:t>
            </a:r>
            <a:r>
              <a:rPr lang="ko-KR" altLang="en-US" sz="1200"/>
              <a:t>에 </a:t>
            </a:r>
            <a:r>
              <a:rPr lang="en-US" altLang="ko-KR" sz="1200"/>
              <a:t>CSRF_TOKEN </a:t>
            </a:r>
            <a:r>
              <a:rPr lang="ko-KR" altLang="en-US" sz="1200"/>
              <a:t>이라는 값을 저장하고 사용자가 웹 페이지 요청시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CSRF_TOKEN </a:t>
            </a:r>
            <a:r>
              <a:rPr lang="ko-KR" altLang="en-US" sz="1200"/>
              <a:t>값을 서버에게 전송하게 하고</a:t>
            </a:r>
            <a:r>
              <a:rPr lang="en-US" altLang="ko-KR" sz="1200"/>
              <a:t>, </a:t>
            </a:r>
            <a:r>
              <a:rPr lang="ko-KR" altLang="en-US" sz="1200"/>
              <a:t>요청을 받을 시 인터셉터에서 </a:t>
            </a:r>
            <a:r>
              <a:rPr lang="en-US" altLang="ko-KR" sz="1200"/>
              <a:t>CSRF_TOKEN </a:t>
            </a:r>
            <a:r>
              <a:rPr lang="ko-KR" altLang="en-US" sz="1200"/>
              <a:t>값을 검증하도록 합니다</a:t>
            </a:r>
          </a:p>
          <a:p>
            <a:pPr marL="171450" marR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1200"/>
              <a:t>게시글 작성할때 </a:t>
            </a:r>
            <a:r>
              <a:rPr lang="en-US" altLang="ko-KR" sz="1200"/>
              <a:t>HTML </a:t>
            </a:r>
            <a:r>
              <a:rPr lang="ko-KR" altLang="en-US" sz="1200"/>
              <a:t>문법을 아예 작성못하도록 막고</a:t>
            </a:r>
            <a:r>
              <a:rPr lang="en-US" altLang="ko-KR" sz="1200"/>
              <a:t>, </a:t>
            </a:r>
            <a:r>
              <a:rPr lang="ko-KR" altLang="en-US" sz="1200"/>
              <a:t>스크립트를 작성하기 못하게 필터링이 필요합니다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085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불충분한 세션만료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/>
          </a:p>
          <a:p>
            <a:pPr marL="171450" marR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1200"/>
              <a:t>세션 만료 기간을 정하지 않거나</a:t>
            </a:r>
            <a:r>
              <a:rPr lang="en-US" altLang="ko-KR" sz="1200"/>
              <a:t>, </a:t>
            </a:r>
            <a:r>
              <a:rPr lang="ko-KR" altLang="en-US" sz="1200"/>
              <a:t>만료기한을 너무 길게 설정한 경우 악의적 사용자가 만료되지 않은 세션을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활용하여 불법적인 접근을 가능하게 할 수 있습니다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/>
          </a:p>
          <a:p>
            <a:pPr marL="171450" marR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1200"/>
              <a:t>관리자로 로그인된 계정의 세션이 계속남아있는 경우</a:t>
            </a:r>
            <a:r>
              <a:rPr lang="en-US" altLang="ko-KR" sz="1200"/>
              <a:t>, </a:t>
            </a:r>
            <a:r>
              <a:rPr lang="ko-KR" altLang="en-US" sz="1200"/>
              <a:t>공격자가 이를 탈취하여 관리자로 원하는 작업을 수행할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수있게 됩니다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/>
              <a:t>굿모닝 </a:t>
            </a:r>
            <a:r>
              <a:rPr lang="en-US" altLang="ko-KR" sz="1200"/>
              <a:t>Shop</a:t>
            </a:r>
            <a:r>
              <a:rPr lang="ko-KR" altLang="en-US" sz="1200"/>
              <a:t>에 접속한뒤 로그인을 하고 로그인 한 시간을 기록해 두었습니다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lang="en-US" altLang="ko-KR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/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/>
              <a:t>일정 시간이 경과했는데도 로그아웃 되지 않고 로그인 세션이 유지되고 있는 것을 볼 수 있습니다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411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불충분한 세션만료</a:t>
            </a:r>
            <a:r>
              <a:rPr lang="en-US" altLang="ko-KR" sz="1200"/>
              <a:t> </a:t>
            </a:r>
            <a:r>
              <a:rPr lang="ko-KR" altLang="en-US" sz="1200"/>
              <a:t>가 발생한 원인은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/>
              <a:t>굿모닝 </a:t>
            </a:r>
            <a:r>
              <a:rPr lang="en-US" altLang="ko-KR" sz="1200"/>
              <a:t>Shop </a:t>
            </a:r>
            <a:r>
              <a:rPr lang="ko-KR" altLang="en-US" sz="1200"/>
              <a:t>에서 로그인 세션을 제한 시간 없이 계속 유지하게 하여 발생하엿습니다</a:t>
            </a:r>
            <a:r>
              <a:rPr lang="en-US" altLang="ko-KR" sz="1200"/>
              <a:t>.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lang="en-US" altLang="ko-KR" sz="120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이에대한 조치방법은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/>
              <a:t>세션 종료 시간을 설정합니다</a:t>
            </a:r>
            <a:r>
              <a:rPr lang="en-US" altLang="ko-KR" sz="1200"/>
              <a:t>. </a:t>
            </a:r>
            <a:r>
              <a:rPr lang="ko-KR" altLang="en-US" sz="1200"/>
              <a:t>로그인 후 임의의 시간이 지나면 로그인 세션을 만료시켜 다시 로그인하게 합니다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/>
              <a:t>자동 로그아웃 기능을 구현합니다</a:t>
            </a:r>
            <a:r>
              <a:rPr lang="en-US" altLang="ko-KR" sz="1200"/>
              <a:t>. </a:t>
            </a:r>
            <a:r>
              <a:rPr lang="ko-KR" altLang="en-US" sz="1200"/>
              <a:t>로그인 후 일정시간이 지나면 강제로 로그아웃 될 수 있게 합니ㅏㄷ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3. </a:t>
            </a:r>
            <a:r>
              <a:rPr lang="ko-KR" altLang="en-US" sz="1200"/>
              <a:t>세션 타임아웃 기능을 구현하여 타임아웃 시간을 정해둡니다</a:t>
            </a:r>
            <a:endParaRPr lang="en-US" altLang="ko-KR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0329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불충분한 인증은 중요정보 페이지에 대한 인증 절차가 불충분한 취약점입니다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이를 통해 권한 없는 사용자가 중요정보 페이지에 접근할 수 있고 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중요 정보 유출 또는 변조가 가능합니다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오예스 몰의 계정 관리 페이지에서 계정 정보를 변경 할 때 재인증 절차가 없이 변경이 가능한 것을 확인했습니다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불충분한 인증의 발생 원인은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중요 정보 페이지에 대한 인증이 불충분하기 때문입니다</a:t>
            </a:r>
            <a:r>
              <a:rPr lang="en-US" altLang="ko-KR" sz="120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이에 대한 조치 방법은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중요 정보 페이지에 대한 추가 인증 로직을 구현하는 것입니다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7765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파일업로드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/>
          </a:p>
          <a:p>
            <a:pPr marL="171450" marR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1200"/>
              <a:t>파일업로드 기능이 존재하는 웹사이트의 확장자 필터링이 미흡할 경우</a:t>
            </a:r>
            <a:r>
              <a:rPr lang="en-US" altLang="ko-KR" sz="1200"/>
              <a:t>, </a:t>
            </a:r>
            <a:r>
              <a:rPr lang="ko-KR" altLang="en-US" sz="1200"/>
              <a:t>공격자가 악성 파일을 업로드하여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시스템을 장악할 수 있는 취약점입니다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- </a:t>
            </a:r>
            <a:r>
              <a:rPr lang="ko-KR" altLang="en-US" sz="1200"/>
              <a:t>공격자가 악성 파일을 실행함으로 권한 상승</a:t>
            </a:r>
            <a:r>
              <a:rPr lang="en-US" altLang="ko-KR" sz="1200"/>
              <a:t>, </a:t>
            </a:r>
            <a:r>
              <a:rPr lang="ko-KR" altLang="en-US" sz="1200"/>
              <a:t>정보 유출</a:t>
            </a:r>
            <a:r>
              <a:rPr lang="en-US" altLang="ko-KR" sz="1200"/>
              <a:t>, </a:t>
            </a:r>
            <a:r>
              <a:rPr lang="ko-KR" altLang="en-US" sz="1200"/>
              <a:t>악성코드 배포 등의 문제가 발생할 수 있습니다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/>
              <a:t>굿모닝</a:t>
            </a:r>
            <a:r>
              <a:rPr lang="en-US" altLang="ko-KR" sz="1200"/>
              <a:t>Shop</a:t>
            </a:r>
            <a:r>
              <a:rPr lang="ko-KR" altLang="en-US" sz="1200"/>
              <a:t>에서 자료실 페이지에서 글쓰기를 통해 악성스크립트가 들어있는 </a:t>
            </a:r>
            <a:r>
              <a:rPr lang="en-US" altLang="ko-KR" sz="1200"/>
              <a:t>asp </a:t>
            </a:r>
            <a:r>
              <a:rPr lang="ko-KR" altLang="en-US" sz="1200"/>
              <a:t>파일 업로드시도를 하였습니다</a:t>
            </a:r>
            <a:r>
              <a:rPr lang="en-US" altLang="ko-KR" sz="1200"/>
              <a:t>. </a:t>
            </a:r>
            <a:r>
              <a:rPr lang="ko-KR" altLang="en-US" sz="1200"/>
              <a:t>하지만 보안 상의 이유로 </a:t>
            </a:r>
            <a:r>
              <a:rPr lang="en-US" altLang="ko-KR" sz="1200"/>
              <a:t>asp </a:t>
            </a:r>
            <a:r>
              <a:rPr lang="ko-KR" altLang="en-US" sz="1200"/>
              <a:t>형식 파일의 업로드가 제한되었습니다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저희의 목표는 웹 서비스 내에 존재하는 취약점을 찾고</a:t>
            </a:r>
            <a:r>
              <a:rPr lang="en-US" altLang="ko-KR" sz="1200"/>
              <a:t>, </a:t>
            </a:r>
            <a:r>
              <a:rPr lang="ko-KR" altLang="en-US" sz="1200"/>
              <a:t>해당 취약점을 보완하는 것을 목표로 했습니다</a:t>
            </a:r>
            <a:r>
              <a:rPr lang="en-US" altLang="ko-KR" sz="1200"/>
              <a:t>. </a:t>
            </a:r>
            <a:r>
              <a:rPr lang="ko-KR" altLang="en-US" sz="1200"/>
              <a:t>이에대한 기대효과로 잠재적인 웹 위협을 사전에 미리 탐지하고 차단할 수 있습니다</a:t>
            </a:r>
            <a:r>
              <a:rPr lang="en-US" altLang="ko-KR" sz="1200"/>
              <a:t>. </a:t>
            </a:r>
            <a:r>
              <a:rPr lang="ko-KR" altLang="en-US" sz="1200"/>
              <a:t>개인별로 주요정보통신기반시설에 있는 취약점을 선정하여 웹 서비스에서각자 </a:t>
            </a:r>
            <a:r>
              <a:rPr lang="en-US" altLang="ko-KR" sz="1200"/>
              <a:t>3</a:t>
            </a:r>
            <a:r>
              <a:rPr lang="ko-KR" altLang="en-US" sz="1200"/>
              <a:t>개씩 총 </a:t>
            </a:r>
            <a:r>
              <a:rPr lang="en-US" altLang="ko-KR" sz="1200"/>
              <a:t>9</a:t>
            </a:r>
            <a:r>
              <a:rPr lang="ko-KR" altLang="en-US" sz="1200"/>
              <a:t>개를 찾아냈습니다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17259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2. aspp </a:t>
            </a:r>
            <a:r>
              <a:rPr lang="ko-KR" altLang="en-US" sz="1200"/>
              <a:t>의 확장자를 </a:t>
            </a:r>
            <a:r>
              <a:rPr lang="en-US" altLang="ko-KR" sz="1200"/>
              <a:t>jpg</a:t>
            </a:r>
            <a:r>
              <a:rPr lang="ko-KR" altLang="en-US" sz="1200"/>
              <a:t>로 변경하고 글쓰기 저장할 때 </a:t>
            </a:r>
            <a:r>
              <a:rPr lang="en-US" altLang="ko-KR" sz="1200"/>
              <a:t>Burp suite</a:t>
            </a:r>
            <a:r>
              <a:rPr lang="ko-KR" altLang="en-US" sz="1200"/>
              <a:t>를 통해 요청을 가로채어 파일 이름을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강제로 </a:t>
            </a:r>
            <a:r>
              <a:rPr lang="en-US" altLang="ko-KR" sz="1200"/>
              <a:t>asp </a:t>
            </a:r>
            <a:r>
              <a:rPr lang="ko-KR" altLang="en-US" sz="1200"/>
              <a:t>형식으로 수정하여 다시 재요청을 보냈습니다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025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 startAt="3"/>
              <a:defRPr/>
            </a:pPr>
            <a:r>
              <a:rPr lang="ko-KR" altLang="en-US" sz="1200"/>
              <a:t>그 결과 </a:t>
            </a:r>
            <a:r>
              <a:rPr lang="en-US" altLang="ko-KR" sz="1200"/>
              <a:t>asp </a:t>
            </a:r>
            <a:r>
              <a:rPr lang="ko-KR" altLang="en-US" sz="1200"/>
              <a:t>형식으로 파일이 정상적으로 업로드 된 것을 확인할 수 있었습니다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361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4. </a:t>
            </a:r>
            <a:r>
              <a:rPr lang="ko-KR" altLang="en-US" sz="1200"/>
              <a:t>업로드 된 파일을 누르면 </a:t>
            </a:r>
            <a:r>
              <a:rPr lang="en-US" altLang="ko-KR" sz="1200"/>
              <a:t>asp </a:t>
            </a:r>
            <a:r>
              <a:rPr lang="ko-KR" altLang="en-US" sz="1200"/>
              <a:t>웹 셀이 실행되어 공격자가 원하는 행동을 수행할 수 있게 됩니다 아래의 페이지는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파일 업로드 페이지로 악성코드를 서버의 경로안에 삽입할 수 있게 됩니다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0862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파일업로드</a:t>
            </a:r>
            <a:r>
              <a:rPr lang="en-US" altLang="ko-KR" sz="1200"/>
              <a:t> 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해당 실습 환경 굿모닝 </a:t>
            </a:r>
            <a:r>
              <a:rPr lang="en-US" altLang="ko-KR" sz="1200"/>
              <a:t>shop</a:t>
            </a:r>
            <a:r>
              <a:rPr lang="ko-KR" altLang="en-US" sz="1200"/>
              <a:t>에서의 취약점 발생 원인은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sz="1200"/>
              <a:t>자료실의 글쓰기 페이지의 확장자 필터링이 미흡하였습니다 </a:t>
            </a:r>
            <a:r>
              <a:rPr lang="en-US" altLang="ko-KR" sz="1200"/>
              <a:t>1</a:t>
            </a:r>
            <a:r>
              <a:rPr lang="ko-KR" altLang="en-US" sz="1200"/>
              <a:t>차적으로 글쓰기에서는 필터링이 잘 되었지만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2</a:t>
            </a:r>
            <a:r>
              <a:rPr lang="ko-KR" altLang="en-US" sz="1200"/>
              <a:t>차적으로 확장자를 변경하는 공격방식은 우회할 수 있었습니다</a:t>
            </a:r>
            <a:r>
              <a:rPr lang="en-US" altLang="ko-KR" sz="1200"/>
              <a:t>.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 startAt="2"/>
              <a:defRPr/>
            </a:pPr>
            <a:r>
              <a:rPr lang="ko-KR" altLang="en-US" sz="1200"/>
              <a:t>사용자의 요청이 들어왔다고 무조건 받아들이는것이 잘못되었습니다 </a:t>
            </a:r>
            <a:r>
              <a:rPr lang="en-US" altLang="ko-KR" sz="1200"/>
              <a:t>2</a:t>
            </a:r>
            <a:r>
              <a:rPr lang="ko-KR" altLang="en-US" sz="1200"/>
              <a:t>차적인 필터링과정이 필요할거같습니다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 startAt="2"/>
              <a:defRPr/>
            </a:pPr>
            <a:endParaRPr lang="en-US" altLang="ko-KR" sz="120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조치 방법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en-US" altLang="ko-KR" sz="1200"/>
              <a:t>asp,</a:t>
            </a:r>
            <a:r>
              <a:rPr lang="ko-KR" altLang="en-US" sz="1200"/>
              <a:t> </a:t>
            </a:r>
            <a:r>
              <a:rPr lang="en-US" altLang="ko-KR" sz="1200"/>
              <a:t>jsp, php </a:t>
            </a:r>
            <a:r>
              <a:rPr lang="ko-KR" altLang="en-US" sz="1200"/>
              <a:t>등의 파일은 내부에 코드 형식이 있기 때문에 파일 확장자만 필터링 하는 것이 아니라 그 파일의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   내부를 확인하여 스크립트 와 관련된 부분이 있다면 업로드를 제한하면 됩니다</a:t>
            </a:r>
            <a:r>
              <a:rPr lang="en-US" altLang="ko-KR" sz="1200"/>
              <a:t>.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 startAt="2"/>
              <a:defRPr/>
            </a:pPr>
            <a:r>
              <a:rPr lang="ko-KR" altLang="en-US" sz="1200"/>
              <a:t>파일이 저장되는 경로에서 실행 권한을 제거하여 악성 스크립트가 업로드 되더라도 실행하지 못하게 합니다</a:t>
            </a:r>
          </a:p>
          <a:p>
            <a:pPr marL="228600" marR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 startAt="2"/>
              <a:defRPr/>
            </a:pPr>
            <a:r>
              <a:rPr lang="ko-KR" altLang="en-US" sz="1200"/>
              <a:t>웹 서버와 파일이 업로드 되는 서버를 물리적으로 분리합니다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다음으로 향후 계획에 대해 설명드리겠습니다</a:t>
            </a:r>
            <a:r>
              <a:rPr lang="en-US" altLang="ko-KR" sz="1200"/>
              <a:t>.</a:t>
            </a:r>
          </a:p>
          <a:p>
            <a:pPr marL="171450" marR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1200"/>
              <a:t>이번 프로젝트는 기간이 짧아 취약점을 발견하는데 집중해서 그 취약점들이 서로 어떻게 연계가 되는지에 대한 시도는 많이 하지 못했습니다</a:t>
            </a:r>
            <a:r>
              <a:rPr lang="en-US" altLang="ko-KR" sz="1200"/>
              <a:t>. </a:t>
            </a:r>
            <a:r>
              <a:rPr lang="ko-KR" altLang="en-US" sz="1200"/>
              <a:t>향후 다양한 시도를 통해 공격자가 어떤식으로 정보를 탈취할 수 있을지 정리해 보려고 합니다</a:t>
            </a:r>
            <a:r>
              <a:rPr lang="en-US" altLang="ko-KR" sz="1200"/>
              <a:t>.</a:t>
            </a:r>
          </a:p>
          <a:p>
            <a:pPr marL="171450" marR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1200"/>
              <a:t>또한 시큐어코딩을 더 학습하여 이번에 발견된 취약점들을 수정해 볼 계획입니다</a:t>
            </a:r>
            <a:r>
              <a:rPr lang="en-US" altLang="ko-KR" sz="1200"/>
              <a:t>.</a:t>
            </a:r>
          </a:p>
          <a:p>
            <a:pPr marL="171450" marR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ko-KR" altLang="en-US" sz="1200"/>
              <a:t>최종적으로 이러한 과정들을 자동화하는 코드를 만들어 보는 것이 목표입니다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38673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다음으로 찾아낸 취약점을 자세히 분석해 보겠습니다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/>
              <a:t>먼저 저희가 취약점을 분석할때 사용했던 프로그램에 대해서 설명하겠습니다</a:t>
            </a:r>
            <a:r>
              <a:rPr lang="en-US" altLang="ko-KR" sz="1200"/>
              <a:t>. </a:t>
            </a:r>
            <a:r>
              <a:rPr lang="ko-KR" altLang="en-US" sz="1200"/>
              <a:t>와이어샤크는 인터넷 상의 패킷을 캡쳐 하기 위해 사용하는 프로그램이고</a:t>
            </a:r>
            <a:r>
              <a:rPr lang="en-US" altLang="ko-KR" sz="1200"/>
              <a:t>,  </a:t>
            </a:r>
            <a:r>
              <a:rPr lang="ko-KR" altLang="en-US" sz="1200"/>
              <a:t>해당 취약점 분석 보고서에서 패킷을 캡쳐해서 분석하기 위해 사용했습니다 </a:t>
            </a:r>
            <a:r>
              <a:rPr lang="en-US" altLang="ko-KR" sz="1200"/>
              <a:t>Burp suite</a:t>
            </a:r>
            <a:r>
              <a:rPr lang="ko-KR" altLang="en-US" sz="1200"/>
              <a:t>는 프록시를 이용해서 웹 요청을 중간에 인터셉트 하여 분석하는 프로그램이고</a:t>
            </a:r>
            <a:r>
              <a:rPr lang="en-US" altLang="ko-KR" sz="1200"/>
              <a:t>, </a:t>
            </a:r>
            <a:r>
              <a:rPr lang="ko-KR" altLang="en-US" sz="1200"/>
              <a:t>해당 취약점 분석 보고서에서 웹 요청을 변조하거나 안의  내용을 분석하기 위해 사용했습니다</a:t>
            </a:r>
            <a:r>
              <a:rPr lang="en-US" altLang="ko-KR" sz="1200"/>
              <a:t>.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SQL </a:t>
            </a:r>
            <a:r>
              <a:rPr lang="ko-KR" altLang="en-US" b="0" i="0" dirty="0" err="1">
                <a:solidFill>
                  <a:srgbClr val="4D5156"/>
                </a:solidFill>
                <a:effectLst/>
                <a:latin typeface="Apple SD Gothic Neo"/>
              </a:rPr>
              <a:t>인젝션은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 응용 프로그램 보안 상의 허점을 의도적으로 이용해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악의적인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SQL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문을 실행되게 함으로써</a:t>
            </a:r>
            <a:endParaRPr lang="en-US" altLang="ko-KR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pPr lvl="0">
              <a:defRPr/>
            </a:pP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데이터베이스를 비정상적으로 조작하는 코드 </a:t>
            </a:r>
            <a:r>
              <a:rPr lang="ko-KR" altLang="en-US" b="0" i="0" dirty="0" err="1">
                <a:solidFill>
                  <a:srgbClr val="4D5156"/>
                </a:solidFill>
                <a:effectLst/>
                <a:latin typeface="Apple SD Gothic Neo"/>
              </a:rPr>
              <a:t>인젝션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 공격 </a:t>
            </a:r>
            <a:r>
              <a:rPr lang="ko-KR" altLang="en-US" b="0" i="0">
                <a:solidFill>
                  <a:srgbClr val="4D5156"/>
                </a:solidFill>
                <a:effectLst/>
                <a:latin typeface="Apple SD Gothic Neo"/>
              </a:rPr>
              <a:t>방법입니다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.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ko-KR" altLang="en-US"/>
              <a:t>공격자가 </a:t>
            </a:r>
            <a:r>
              <a:rPr lang="en-US" altLang="ko-KR" dirty="0"/>
              <a:t>SQL </a:t>
            </a:r>
            <a:r>
              <a:rPr lang="ko-KR" altLang="en-US" dirty="0"/>
              <a:t>쿼리문을 삽입하여 데이터베이스를 통해 원하는 정보를 탈취하거나</a:t>
            </a:r>
            <a:r>
              <a:rPr lang="en-US" altLang="ko-KR" dirty="0"/>
              <a:t>, </a:t>
            </a:r>
            <a:r>
              <a:rPr lang="ko-KR" altLang="en-US" dirty="0"/>
              <a:t>관리자 권한으로 로그인 등 원하는 작업을 수행할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/>
              <a:t>SQL </a:t>
            </a:r>
            <a:r>
              <a:rPr lang="ko-KR" altLang="en-US" sz="1200" dirty="0" err="1"/>
              <a:t>인젝션을</a:t>
            </a:r>
            <a:r>
              <a:rPr lang="ko-KR" altLang="en-US" sz="1200" dirty="0"/>
              <a:t> 확인하는 방법은 </a:t>
            </a:r>
            <a:r>
              <a:rPr lang="ko-KR" altLang="en-US" sz="1200" dirty="0" err="1"/>
              <a:t>싱글쿼터를</a:t>
            </a:r>
            <a:r>
              <a:rPr lang="ko-KR" altLang="en-US" sz="1200" dirty="0"/>
              <a:t> 입력해보는 것입니다</a:t>
            </a:r>
            <a:r>
              <a:rPr lang="en-US" altLang="ko-KR" sz="1200" dirty="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dirty="0"/>
              <a:t>현재 페이지는 사용자의 입력 값을 인자로 받아 </a:t>
            </a:r>
            <a:r>
              <a:rPr lang="en-US" altLang="ko-KR" sz="1200" dirty="0"/>
              <a:t>SQL </a:t>
            </a:r>
            <a:r>
              <a:rPr lang="ko-KR" altLang="en-US" sz="1200" dirty="0"/>
              <a:t>쿼리를 생성하게 되는데 </a:t>
            </a:r>
            <a:r>
              <a:rPr lang="en-US" altLang="ko-KR" sz="1200" dirty="0"/>
              <a:t>ID</a:t>
            </a:r>
            <a:r>
              <a:rPr lang="ko-KR" altLang="en-US" sz="1200" dirty="0"/>
              <a:t>값 대신 </a:t>
            </a:r>
            <a:r>
              <a:rPr lang="ko-KR" altLang="en-US" sz="1200" dirty="0" err="1"/>
              <a:t>싱글쿼터를</a:t>
            </a:r>
            <a:r>
              <a:rPr lang="ko-KR" altLang="en-US" sz="1200" dirty="0"/>
              <a:t> 입력하게 되면 생성되는 쿼리문의 </a:t>
            </a:r>
            <a:r>
              <a:rPr lang="ko-KR" altLang="en-US" sz="1200" dirty="0" err="1"/>
              <a:t>싱글쿼터의</a:t>
            </a:r>
            <a:r>
              <a:rPr lang="ko-KR" altLang="en-US" sz="1200" dirty="0"/>
              <a:t> 숫자가 </a:t>
            </a:r>
            <a:r>
              <a:rPr lang="ko-KR" altLang="en-US" sz="1200"/>
              <a:t>맞지 않아 다음과 </a:t>
            </a:r>
            <a:r>
              <a:rPr lang="ko-KR" altLang="en-US" sz="1200" dirty="0"/>
              <a:t>같은 </a:t>
            </a:r>
            <a:r>
              <a:rPr lang="en-US" altLang="ko-KR" sz="1200" dirty="0"/>
              <a:t>DB</a:t>
            </a:r>
            <a:r>
              <a:rPr lang="ko-KR" altLang="en-US" sz="1200" dirty="0"/>
              <a:t>쿼리 에러가 출력이 됩니다</a:t>
            </a:r>
            <a:r>
              <a:rPr lang="en-US" altLang="ko-KR" sz="1200" dirty="0"/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58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해당 실습 환경에서 취약점이 </a:t>
            </a:r>
            <a:r>
              <a:rPr lang="ko-KR" altLang="en-US" sz="1200"/>
              <a:t>발생한 원인은 </a:t>
            </a:r>
            <a:r>
              <a:rPr lang="ko-KR" altLang="en-US"/>
              <a:t>사용자의 </a:t>
            </a:r>
            <a:r>
              <a:rPr lang="ko-KR" altLang="en-US" dirty="0"/>
              <a:t>입력 값에 대한 필터링이 부족해 사용자가 </a:t>
            </a:r>
            <a:r>
              <a:rPr lang="ko-KR" altLang="en-US" dirty="0" err="1"/>
              <a:t>원하는대로</a:t>
            </a:r>
            <a:r>
              <a:rPr lang="ko-KR" altLang="en-US" dirty="0"/>
              <a:t> </a:t>
            </a:r>
            <a:r>
              <a:rPr lang="en-US" altLang="ko-KR" dirty="0"/>
              <a:t>SQL </a:t>
            </a:r>
            <a:r>
              <a:rPr lang="ko-KR" altLang="en-US" dirty="0"/>
              <a:t>쿼리문을 작성할 수 있어 </a:t>
            </a:r>
            <a:r>
              <a:rPr lang="ko-KR" altLang="en-US"/>
              <a:t>발생합니다</a:t>
            </a:r>
            <a:r>
              <a:rPr lang="en-US" altLang="ko-KR"/>
              <a:t>.</a:t>
            </a:r>
            <a:r>
              <a:rPr lang="ko-KR" altLang="en-US" sz="1200"/>
              <a:t>그에 </a:t>
            </a:r>
            <a:r>
              <a:rPr lang="ko-KR" altLang="en-US" sz="1200" dirty="0"/>
              <a:t>대한 </a:t>
            </a:r>
            <a:r>
              <a:rPr lang="ko-KR" altLang="en-US" sz="1200"/>
              <a:t>조치 방법은 </a:t>
            </a:r>
            <a:r>
              <a:rPr lang="en-US" altLang="ko-KR"/>
              <a:t>SQL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공백</a:t>
            </a:r>
            <a:r>
              <a:rPr lang="en-US" altLang="ko-KR" dirty="0"/>
              <a:t>, </a:t>
            </a:r>
            <a:r>
              <a:rPr lang="ko-KR" altLang="en-US" dirty="0" err="1"/>
              <a:t>싱글쿼터</a:t>
            </a:r>
            <a:r>
              <a:rPr lang="ko-KR" altLang="en-US" dirty="0"/>
              <a:t> 등의 사용자 입력 값을 필터링하거나</a:t>
            </a:r>
            <a:endParaRPr lang="en-US" altLang="ko-KR" dirty="0"/>
          </a:p>
          <a:p>
            <a:pPr lvl="0">
              <a:defRPr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임의의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SQL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쿼리 입력에 대한 검증 로직을 구현하여 서버에 검증되지 않는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SQL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쿼리 요청 시 에러 페이지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이동하는 것이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아닌 정상 페이지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에서 오류가 출력되도록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필터링 처리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필요합니다</a:t>
            </a:r>
            <a:endParaRPr lang="ko-KR" altLang="en-US" dirty="0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2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2022-08-20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108" y="2659559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150">
                <a:solidFill>
                  <a:schemeClr val="bg1"/>
                </a:solidFill>
              </a:rPr>
              <a:t> 웹 취약점 진단 보고서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3335D-269E-9241-E271-CF1AFCA7A7CD}"/>
              </a:ext>
            </a:extLst>
          </p:cNvPr>
          <p:cNvSpPr txBox="1"/>
          <p:nvPr/>
        </p:nvSpPr>
        <p:spPr>
          <a:xfrm>
            <a:off x="6660232" y="479715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K-Shield JR G-5</a:t>
            </a:r>
            <a:r>
              <a:rPr lang="ko-KR" altLang="en-US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3A258-A5C6-5E64-F7F7-04CC59A95E93}"/>
              </a:ext>
            </a:extLst>
          </p:cNvPr>
          <p:cNvSpPr txBox="1"/>
          <p:nvPr/>
        </p:nvSpPr>
        <p:spPr>
          <a:xfrm>
            <a:off x="5868144" y="5184195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</a:rPr>
              <a:t>정관우</a:t>
            </a:r>
            <a:endParaRPr lang="en-US" altLang="ko-KR">
              <a:solidFill>
                <a:schemeClr val="bg1"/>
              </a:solidFill>
            </a:endParaRPr>
          </a:p>
          <a:p>
            <a:pPr algn="r"/>
            <a:r>
              <a:rPr lang="ko-KR" altLang="en-US">
                <a:solidFill>
                  <a:schemeClr val="bg1"/>
                </a:solidFill>
              </a:rPr>
              <a:t>박태범</a:t>
            </a:r>
            <a:endParaRPr lang="en-US" altLang="ko-KR">
              <a:solidFill>
                <a:schemeClr val="bg1"/>
              </a:solidFill>
            </a:endParaRPr>
          </a:p>
          <a:p>
            <a:pPr algn="r"/>
            <a:r>
              <a:rPr lang="ko-KR" altLang="en-US">
                <a:solidFill>
                  <a:schemeClr val="bg1"/>
                </a:solidFill>
              </a:rPr>
              <a:t>임혜원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65681" y="272892"/>
            <a:ext cx="1309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 dirty="0">
                <a:solidFill>
                  <a:schemeClr val="bg1"/>
                </a:solidFill>
              </a:rPr>
              <a:t>–  XSS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2050" name="Picture 2" descr="XSS(Cross-Site Scripting) 이란? — 보안과 개발을 다 하고싶은 욕심쟁이">
            <a:extLst>
              <a:ext uri="{FF2B5EF4-FFF2-40B4-BE49-F238E27FC236}">
                <a16:creationId xmlns:a16="http://schemas.microsoft.com/office/drawing/2014/main" id="{972474B8-397D-3653-651F-B26B488A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00138"/>
            <a:ext cx="78105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6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65681" y="272892"/>
            <a:ext cx="1309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 dirty="0">
                <a:solidFill>
                  <a:schemeClr val="bg1"/>
                </a:solidFill>
              </a:rPr>
              <a:t>–  XSS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C2698A-146A-865D-79B1-C51997EA4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1" t="9068" r="42105" b="75653"/>
          <a:stretch>
            <a:fillRect/>
          </a:stretch>
        </p:blipFill>
        <p:spPr bwMode="auto">
          <a:xfrm>
            <a:off x="1517333" y="1772816"/>
            <a:ext cx="6614500" cy="144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BCB4D0-8D54-ACA5-561A-E2132323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2" t="7468" r="35449" b="75642"/>
          <a:stretch>
            <a:fillRect/>
          </a:stretch>
        </p:blipFill>
        <p:spPr bwMode="auto">
          <a:xfrm>
            <a:off x="2510533" y="3609020"/>
            <a:ext cx="4626989" cy="144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6CBBA-579B-F7B8-F78D-161A710C4123}"/>
              </a:ext>
            </a:extLst>
          </p:cNvPr>
          <p:cNvSpPr txBox="1"/>
          <p:nvPr/>
        </p:nvSpPr>
        <p:spPr>
          <a:xfrm>
            <a:off x="3059832" y="541034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브라우저의 쿠키 출력</a:t>
            </a:r>
          </a:p>
        </p:txBody>
      </p:sp>
    </p:spTree>
    <p:extLst>
      <p:ext uri="{BB962C8B-B14F-4D97-AF65-F5344CB8AC3E}">
        <p14:creationId xmlns:p14="http://schemas.microsoft.com/office/powerpoint/2010/main" val="3219925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65682" y="272892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XSS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B64DF-5B0E-DC3C-268B-F4734348A4B4}"/>
              </a:ext>
            </a:extLst>
          </p:cNvPr>
          <p:cNvSpPr txBox="1"/>
          <p:nvPr/>
        </p:nvSpPr>
        <p:spPr>
          <a:xfrm>
            <a:off x="575556" y="1415199"/>
            <a:ext cx="79928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크로스 사이트 </a:t>
            </a:r>
            <a:r>
              <a:rPr lang="ko-KR" altLang="en-US" b="1" dirty="0" err="1"/>
              <a:t>스크립팅</a:t>
            </a:r>
            <a:r>
              <a:rPr lang="en-US" altLang="ko-KR" b="1" dirty="0"/>
              <a:t>(XSS) </a:t>
            </a:r>
            <a:r>
              <a:rPr lang="ko-KR" altLang="en-US" b="1" dirty="0"/>
              <a:t>취약점 가이드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※ </a:t>
            </a:r>
            <a:r>
              <a:rPr lang="ko-KR" altLang="en-US" b="1" dirty="0"/>
              <a:t>취약점 발생 원인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☞ 사용자의 입력 값에 대한 필터링 부재</a:t>
            </a:r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※ </a:t>
            </a:r>
            <a:r>
              <a:rPr lang="ko-KR" altLang="en-US" b="1" dirty="0"/>
              <a:t>조치 방법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☞ 사용자 입력 값 필터링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☞ 문자열</a:t>
            </a:r>
            <a:r>
              <a:rPr lang="en-US" altLang="ko-KR" dirty="0"/>
              <a:t>, </a:t>
            </a:r>
            <a:r>
              <a:rPr lang="ko-KR" altLang="en-US" dirty="0"/>
              <a:t>특수 기호 등을 치환하여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☞ </a:t>
            </a:r>
            <a:r>
              <a:rPr lang="en-US" altLang="ko-KR" dirty="0"/>
              <a:t>HTML </a:t>
            </a:r>
            <a:r>
              <a:rPr lang="ko-KR" altLang="en-US" dirty="0"/>
              <a:t>태그 화이트리스트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02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61077" y="272892"/>
            <a:ext cx="2106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데이터 평문 전송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4098" name="Picture 2" descr="보안 취약점 진단 ] 데이터 평문전송 - Plain Text Transmission (CWE-311: Missing Encryption  of Sensitive Data) : 네이버 블로그">
            <a:extLst>
              <a:ext uri="{FF2B5EF4-FFF2-40B4-BE49-F238E27FC236}">
                <a16:creationId xmlns:a16="http://schemas.microsoft.com/office/drawing/2014/main" id="{9AC95211-C903-FBD7-D7F6-E71ADEAD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102196"/>
            <a:ext cx="714375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0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5A656D-50DD-E654-9A55-3C7D9F492FE9}"/>
              </a:ext>
            </a:extLst>
          </p:cNvPr>
          <p:cNvSpPr/>
          <p:nvPr/>
        </p:nvSpPr>
        <p:spPr>
          <a:xfrm>
            <a:off x="161077" y="272892"/>
            <a:ext cx="2106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데이터 평문 전송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B4924E5-937E-EFAD-F7DF-75946ADDB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5" t="24472" r="21246" b="32146"/>
          <a:stretch>
            <a:fillRect/>
          </a:stretch>
        </p:blipFill>
        <p:spPr bwMode="auto">
          <a:xfrm>
            <a:off x="1593482" y="2060848"/>
            <a:ext cx="5957035" cy="237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611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97EFED-92C2-A6D9-2CB6-37289C4CABC8}"/>
              </a:ext>
            </a:extLst>
          </p:cNvPr>
          <p:cNvSpPr/>
          <p:nvPr/>
        </p:nvSpPr>
        <p:spPr>
          <a:xfrm>
            <a:off x="161077" y="272892"/>
            <a:ext cx="2106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데이터 평문 전송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8D3D09-7B17-0379-B154-E7EDAB69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2" b="34706"/>
          <a:stretch>
            <a:fillRect/>
          </a:stretch>
        </p:blipFill>
        <p:spPr bwMode="auto">
          <a:xfrm>
            <a:off x="913505" y="1196752"/>
            <a:ext cx="7316990" cy="455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4BEDBD-2795-F594-ACEE-419EA7168602}"/>
              </a:ext>
            </a:extLst>
          </p:cNvPr>
          <p:cNvSpPr txBox="1"/>
          <p:nvPr/>
        </p:nvSpPr>
        <p:spPr>
          <a:xfrm>
            <a:off x="2987824" y="60294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kern="100" dirty="0" err="1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굿모닝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Shop 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로그인 요청 패킷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039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97EFED-92C2-A6D9-2CB6-37289C4CABC8}"/>
              </a:ext>
            </a:extLst>
          </p:cNvPr>
          <p:cNvSpPr/>
          <p:nvPr/>
        </p:nvSpPr>
        <p:spPr>
          <a:xfrm>
            <a:off x="161077" y="272892"/>
            <a:ext cx="2106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 dirty="0">
                <a:solidFill>
                  <a:schemeClr val="bg1"/>
                </a:solidFill>
              </a:rPr>
              <a:t>–  </a:t>
            </a:r>
            <a:r>
              <a:rPr lang="ko-KR" altLang="en-US" sz="1200" b="1" spc="-150" dirty="0">
                <a:solidFill>
                  <a:schemeClr val="bg1"/>
                </a:solidFill>
              </a:rPr>
              <a:t>데이터 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평문</a:t>
            </a:r>
            <a:r>
              <a:rPr lang="ko-KR" altLang="en-US" sz="1200" b="1" spc="-150" dirty="0">
                <a:solidFill>
                  <a:schemeClr val="bg1"/>
                </a:solidFill>
              </a:rPr>
              <a:t> 전송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4B59C-1A6A-07D2-35C8-EC2E0BDE439D}"/>
              </a:ext>
            </a:extLst>
          </p:cNvPr>
          <p:cNvSpPr txBox="1"/>
          <p:nvPr/>
        </p:nvSpPr>
        <p:spPr>
          <a:xfrm>
            <a:off x="575556" y="1415199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평문</a:t>
            </a:r>
            <a:r>
              <a:rPr lang="ko-KR" altLang="en-US" b="1" dirty="0"/>
              <a:t> 전송</a:t>
            </a:r>
            <a:r>
              <a:rPr lang="en-US" altLang="ko-KR" b="1" dirty="0"/>
              <a:t> </a:t>
            </a:r>
            <a:r>
              <a:rPr lang="ko-KR" altLang="en-US" b="1" dirty="0"/>
              <a:t>취약점 가이드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※ </a:t>
            </a:r>
            <a:r>
              <a:rPr lang="ko-KR" altLang="en-US" b="1" dirty="0"/>
              <a:t>취약점 발생 원인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☞ 암호화 되지 않은 텍스트 기반으로 이루어지는 데이터 통신</a:t>
            </a:r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※ </a:t>
            </a:r>
            <a:r>
              <a:rPr lang="ko-KR" altLang="en-US" b="1" dirty="0"/>
              <a:t>조치 방법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☞ 중요 정보들을 암호화</a:t>
            </a:r>
            <a:r>
              <a:rPr lang="en-US" altLang="ko-KR" dirty="0"/>
              <a:t>(AES,</a:t>
            </a:r>
            <a:r>
              <a:rPr lang="ko-KR" altLang="en-US" dirty="0"/>
              <a:t> </a:t>
            </a:r>
            <a:r>
              <a:rPr lang="en-US" altLang="ko-KR" dirty="0"/>
              <a:t>RSA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하여 전송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☞ </a:t>
            </a:r>
            <a:r>
              <a:rPr lang="en-US" altLang="ko-KR" dirty="0"/>
              <a:t>HTTPS</a:t>
            </a:r>
            <a:r>
              <a:rPr lang="ko-KR" altLang="en-US" dirty="0"/>
              <a:t>와 같은 암호화 통신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494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9512" y="272892"/>
            <a:ext cx="16592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정보 누출</a:t>
            </a:r>
          </a:p>
        </p:txBody>
      </p:sp>
      <p:pic>
        <p:nvPicPr>
          <p:cNvPr id="5127" name="그림 51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9712" y="1178837"/>
            <a:ext cx="5184576" cy="3411173"/>
          </a:xfrm>
          <a:prstGeom prst="rect">
            <a:avLst/>
          </a:prstGeom>
        </p:spPr>
      </p:pic>
      <p:sp>
        <p:nvSpPr>
          <p:cNvPr id="5128" name="TextBox 5127"/>
          <p:cNvSpPr txBox="1"/>
          <p:nvPr/>
        </p:nvSpPr>
        <p:spPr>
          <a:xfrm>
            <a:off x="899592" y="4869160"/>
            <a:ext cx="7560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defRPr/>
            </a:pPr>
            <a:r>
              <a:rPr lang="en-US" altLang="ko-KR"/>
              <a:t>※ </a:t>
            </a:r>
            <a:r>
              <a:rPr lang="ko-KR" altLang="en-US"/>
              <a:t>웹사이트에 </a:t>
            </a:r>
            <a:r>
              <a:rPr lang="ko-KR" altLang="en-US" b="1"/>
              <a:t>중요 정보</a:t>
            </a:r>
            <a:r>
              <a:rPr lang="en-US" altLang="ko-KR"/>
              <a:t>(</a:t>
            </a:r>
            <a:r>
              <a:rPr lang="ko-KR" altLang="en-US"/>
              <a:t>개인정보</a:t>
            </a:r>
            <a:r>
              <a:rPr lang="en-US" altLang="ko-KR"/>
              <a:t>,</a:t>
            </a:r>
            <a:r>
              <a:rPr lang="ko-KR" altLang="en-US"/>
              <a:t> 계정정보</a:t>
            </a:r>
            <a:r>
              <a:rPr lang="en-US" altLang="ko-KR"/>
              <a:t>,</a:t>
            </a:r>
            <a:r>
              <a:rPr lang="ko-KR" altLang="en-US"/>
              <a:t> 금융정보 등</a:t>
            </a:r>
            <a:r>
              <a:rPr lang="en-US" altLang="ko-KR"/>
              <a:t>)</a:t>
            </a:r>
            <a:r>
              <a:rPr lang="ko-KR" altLang="en-US"/>
              <a:t> 이 노출</a:t>
            </a:r>
            <a:endParaRPr lang="en-US" altLang="ko-KR"/>
          </a:p>
          <a:p>
            <a:pPr>
              <a:buClr>
                <a:schemeClr val="tx1"/>
              </a:buClr>
              <a:defRPr/>
            </a:pPr>
            <a:r>
              <a:rPr lang="ko-KR" altLang="en-US"/>
              <a:t> </a:t>
            </a:r>
            <a:endParaRPr lang="en-US" altLang="ko-KR"/>
          </a:p>
          <a:p>
            <a:pPr>
              <a:buClr>
                <a:schemeClr val="tx1"/>
              </a:buClr>
              <a:defRPr/>
            </a:pPr>
            <a:r>
              <a:rPr lang="en-US" altLang="ko-KR" b="1"/>
              <a:t>   </a:t>
            </a:r>
            <a:r>
              <a:rPr lang="ko-KR" altLang="en-US" b="1"/>
              <a:t>에러</a:t>
            </a:r>
            <a:r>
              <a:rPr lang="ko-KR" altLang="en-US"/>
              <a:t> 발생 시 과도한 정보 노출 </a:t>
            </a: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/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ko-KR" altLang="en-US"/>
              <a:t>    ☞ 노출된 정보를 악용하여 </a:t>
            </a:r>
            <a:r>
              <a:rPr lang="en-US" altLang="ko-KR" b="1">
                <a:solidFill>
                  <a:srgbClr val="FF0000"/>
                </a:solidFill>
              </a:rPr>
              <a:t>2</a:t>
            </a:r>
            <a:r>
              <a:rPr lang="ko-KR" altLang="en-US" b="1">
                <a:solidFill>
                  <a:srgbClr val="FF0000"/>
                </a:solidFill>
              </a:rPr>
              <a:t>차 공격</a:t>
            </a:r>
            <a:r>
              <a:rPr lang="ko-KR" altLang="en-US"/>
              <a:t>이 가능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9512" y="272892"/>
            <a:ext cx="16592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정보 누출</a:t>
            </a:r>
          </a:p>
        </p:txBody>
      </p:sp>
      <p:pic>
        <p:nvPicPr>
          <p:cNvPr id="5129" name="그림 5128"/>
          <p:cNvPicPr>
            <a:picLocks noChangeAspect="1"/>
          </p:cNvPicPr>
          <p:nvPr/>
        </p:nvPicPr>
        <p:blipFill rotWithShape="1">
          <a:blip r:embed="rId3"/>
          <a:srcRect l="18010" t="17700" r="19240"/>
          <a:stretch>
            <a:fillRect/>
          </a:stretch>
        </p:blipFill>
        <p:spPr>
          <a:xfrm>
            <a:off x="1583668" y="1338793"/>
            <a:ext cx="5976664" cy="418041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30" name="TextBox 5129"/>
          <p:cNvSpPr txBox="1"/>
          <p:nvPr/>
        </p:nvSpPr>
        <p:spPr>
          <a:xfrm>
            <a:off x="1259632" y="5733256"/>
            <a:ext cx="6912768" cy="33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회원 계정 관리 페이지에서 </a:t>
            </a:r>
            <a:r>
              <a:rPr lang="ko-KR" altLang="en-US" sz="1600" b="1"/>
              <a:t>주민등록번호</a:t>
            </a:r>
            <a:r>
              <a:rPr lang="ko-KR" altLang="en-US" sz="1600"/>
              <a:t>가 평문으로 노출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9512" y="272892"/>
            <a:ext cx="16592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정보 누출</a:t>
            </a:r>
          </a:p>
        </p:txBody>
      </p:sp>
      <p:pic>
        <p:nvPicPr>
          <p:cNvPr id="5131" name="그림 5130"/>
          <p:cNvPicPr>
            <a:picLocks noChangeAspect="1"/>
          </p:cNvPicPr>
          <p:nvPr/>
        </p:nvPicPr>
        <p:blipFill rotWithShape="1">
          <a:blip r:embed="rId3"/>
          <a:srcRect l="6930" t="15020" r="3240" b="10350"/>
          <a:stretch>
            <a:fillRect/>
          </a:stretch>
        </p:blipFill>
        <p:spPr>
          <a:xfrm>
            <a:off x="958098" y="1484784"/>
            <a:ext cx="7227803" cy="331236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32" name="TextBox 5131"/>
          <p:cNvSpPr txBox="1"/>
          <p:nvPr/>
        </p:nvSpPr>
        <p:spPr>
          <a:xfrm>
            <a:off x="1259632" y="5589240"/>
            <a:ext cx="6912768" cy="57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회원 계정 관리 페이지에서는 마스킹 되어있던 </a:t>
            </a:r>
            <a:r>
              <a:rPr lang="ko-KR" altLang="en-US" sz="1600" b="1"/>
              <a:t>비밀번호</a:t>
            </a:r>
            <a:r>
              <a:rPr lang="ko-KR" altLang="en-US" sz="1600"/>
              <a:t>가 웹페이지 소스에 평문으로 노출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70265" y="335699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403648" y="278092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3779912" y="279105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278259" y="279105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67842" y="291565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0265" y="3501008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/>
              <a:t>-</a:t>
            </a:r>
            <a:r>
              <a:rPr lang="ko-KR" altLang="en-US" sz="1200" b="1" spc="-150"/>
              <a:t> 목표</a:t>
            </a:r>
            <a:endParaRPr lang="ko-KR" altLang="en-US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/>
              <a:t>- </a:t>
            </a:r>
            <a:r>
              <a:rPr lang="ko-KR" altLang="en-US" sz="1200" b="1" spc="-150"/>
              <a:t>기대효과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/>
              <a:t>- </a:t>
            </a:r>
            <a:r>
              <a:rPr lang="ko-KR" altLang="en-US" sz="1200" b="1" spc="-150"/>
              <a:t>프로젝트 내역</a:t>
            </a:r>
            <a:endParaRPr lang="ko-KR" altLang="en-US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3671900" y="3354729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6206251" y="3367115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721445" y="3321201"/>
            <a:ext cx="14365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/>
          </a:p>
          <a:p>
            <a:r>
              <a:rPr lang="en-US" altLang="ko-KR" sz="1200" b="1" spc="-150"/>
              <a:t>- </a:t>
            </a:r>
            <a:r>
              <a:rPr lang="ko-KR" altLang="en-US" sz="1200" b="1" spc="-150"/>
              <a:t>정보 수집방법</a:t>
            </a:r>
            <a:endParaRPr lang="en-US" altLang="ko-KR" sz="1200" b="1" spc="-150"/>
          </a:p>
          <a:p>
            <a:endParaRPr lang="en-US" altLang="ko-KR" sz="1200" b="1" spc="-150"/>
          </a:p>
          <a:p>
            <a:r>
              <a:rPr lang="en-US" altLang="ko-KR" sz="1200" b="1" spc="-150"/>
              <a:t>- </a:t>
            </a:r>
            <a:r>
              <a:rPr lang="ko-KR" altLang="en-US" sz="1200" b="1" spc="-150"/>
              <a:t>취약점 진단</a:t>
            </a:r>
            <a:endParaRPr lang="en-US" altLang="ko-KR" sz="1200" b="1" spc="-150"/>
          </a:p>
          <a:p>
            <a:endParaRPr lang="en-US" altLang="ko-KR" sz="1200" b="1" spc="-150"/>
          </a:p>
          <a:p>
            <a:r>
              <a:rPr lang="en-US" altLang="ko-KR" sz="1200" b="1" spc="-150"/>
              <a:t>- </a:t>
            </a:r>
            <a:r>
              <a:rPr lang="ko-KR" altLang="en-US" sz="1200" b="1" spc="-150"/>
              <a:t>보고서 작성 내역</a:t>
            </a:r>
            <a:endParaRPr lang="en-US" altLang="ko-KR" sz="1200" b="1" spc="-150"/>
          </a:p>
          <a:p>
            <a:endParaRPr lang="en-US" altLang="ko-KR" sz="1200" b="1" spc="-150"/>
          </a:p>
          <a:p>
            <a:r>
              <a:rPr lang="en-US" altLang="ko-KR" sz="1200" b="1" spc="-150"/>
              <a:t>- </a:t>
            </a:r>
            <a:r>
              <a:rPr lang="ko-KR" altLang="en-US" sz="1200" b="1" spc="-150"/>
              <a:t>가이드 작성</a:t>
            </a:r>
            <a:endParaRPr lang="en-US" altLang="ko-KR" sz="1200" b="1" spc="-15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6246350" y="353246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/>
              <a:t>- Sql</a:t>
            </a:r>
            <a:r>
              <a:rPr lang="ko-KR" altLang="en-US" sz="1200" b="1" spc="-150"/>
              <a:t> </a:t>
            </a:r>
            <a:r>
              <a:rPr lang="en-US" altLang="ko-KR" sz="1200" b="1" spc="-150"/>
              <a:t>injection</a:t>
            </a:r>
            <a:r>
              <a:rPr lang="ko-KR" altLang="en-US" sz="1200" b="1" spc="-150"/>
              <a:t> 자동화</a:t>
            </a:r>
          </a:p>
          <a:p>
            <a:endParaRPr lang="en-US" altLang="ko-KR" sz="1200" b="1" spc="-150"/>
          </a:p>
          <a:p>
            <a:r>
              <a:rPr lang="en-US" altLang="ko-KR" sz="1200" b="1" spc="-150"/>
              <a:t>- </a:t>
            </a:r>
            <a:r>
              <a:rPr lang="ko-KR" altLang="en-US" sz="1200" b="1" spc="-150"/>
              <a:t>진단 우회 방법  </a:t>
            </a:r>
            <a:endParaRPr lang="en-US" altLang="ko-KR" sz="1200" b="1" spc="-150"/>
          </a:p>
          <a:p>
            <a:r>
              <a:rPr lang="en-US" altLang="ko-KR" sz="1200" b="1" spc="-150"/>
              <a:t>  </a:t>
            </a:r>
            <a:r>
              <a:rPr lang="ko-KR" altLang="en-US" sz="1200" b="1" spc="-150"/>
              <a:t>연구</a:t>
            </a:r>
            <a:endParaRPr lang="en-US" altLang="ko-KR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3491880" y="2925775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bg1"/>
                </a:solidFill>
                <a:latin typeface="+mj-ea"/>
              </a:rPr>
              <a:t>취약점 진단 </a:t>
            </a:r>
            <a:endParaRPr lang="ko-KR" altLang="en-US" sz="16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12160" y="290934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  <a:latin typeface="+mj-ea"/>
              </a:rPr>
              <a:t>향후 과제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DB05E-BB52-EB85-6F0B-220FFF345669}"/>
              </a:ext>
            </a:extLst>
          </p:cNvPr>
          <p:cNvSpPr txBox="1"/>
          <p:nvPr/>
        </p:nvSpPr>
        <p:spPr>
          <a:xfrm>
            <a:off x="3851920" y="1857153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DB967-998A-5A08-0661-9BB6BF0399A0}"/>
              </a:ext>
            </a:extLst>
          </p:cNvPr>
          <p:cNvSpPr txBox="1"/>
          <p:nvPr/>
        </p:nvSpPr>
        <p:spPr>
          <a:xfrm>
            <a:off x="1528055" y="1857153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2462E-CBE8-5065-C82F-73BF046E65F9}"/>
              </a:ext>
            </a:extLst>
          </p:cNvPr>
          <p:cNvSpPr txBox="1"/>
          <p:nvPr/>
        </p:nvSpPr>
        <p:spPr>
          <a:xfrm>
            <a:off x="6350267" y="1857153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9512" y="272892"/>
            <a:ext cx="16592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정보 누출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7C05F-3439-E73C-D7A1-8101A8A5D522}"/>
              </a:ext>
            </a:extLst>
          </p:cNvPr>
          <p:cNvSpPr txBox="1"/>
          <p:nvPr/>
        </p:nvSpPr>
        <p:spPr>
          <a:xfrm>
            <a:off x="575556" y="1268760"/>
            <a:ext cx="799288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정보 누출 취약점 가이드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※ </a:t>
            </a:r>
            <a:r>
              <a:rPr lang="ko-KR" altLang="en-US" b="1"/>
              <a:t>취약점 발생 원인 </a:t>
            </a:r>
          </a:p>
          <a:p>
            <a:pPr lvl="0">
              <a:defRPr/>
            </a:pPr>
            <a:endParaRPr lang="en-US" altLang="ko-KR" b="1"/>
          </a:p>
          <a:p>
            <a:pPr marL="0" lvl="0" indent="0">
              <a:buClr>
                <a:schemeClr val="tx1"/>
              </a:buClr>
              <a:buFont typeface="한컴바탕"/>
              <a:buNone/>
              <a:defRPr/>
            </a:pPr>
            <a:r>
              <a:rPr lang="en-US" altLang="ko-KR" b="1"/>
              <a:t> </a:t>
            </a:r>
            <a:r>
              <a:rPr lang="ko-KR" altLang="en-US" b="1"/>
              <a:t>  </a:t>
            </a:r>
            <a:r>
              <a:rPr lang="ko-KR" altLang="en-US"/>
              <a:t>☞ 홈페이지 설계 구축 단계에서 개인정보 노출이나 보안 취약점을 고려하지 않아서 발생</a:t>
            </a:r>
          </a:p>
          <a:p>
            <a:pPr marL="0" lvl="0" indent="0">
              <a:buClr>
                <a:schemeClr val="tx1"/>
              </a:buClr>
              <a:buFont typeface="한컴바탕"/>
              <a:buNone/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※ </a:t>
            </a:r>
            <a:r>
              <a:rPr lang="ko-KR" altLang="en-US" b="1"/>
              <a:t>조치 방법 </a:t>
            </a:r>
          </a:p>
          <a:p>
            <a:pPr lvl="0">
              <a:defRPr/>
            </a:pPr>
            <a:endParaRPr lang="en-US" altLang="ko-KR"/>
          </a:p>
          <a:p>
            <a:pPr marL="0" lvl="0" indent="0">
              <a:buClr>
                <a:schemeClr val="tx1"/>
              </a:buClr>
              <a:buFont typeface="한컴바탕"/>
              <a:buNone/>
              <a:defRPr/>
            </a:pPr>
            <a:r>
              <a:rPr lang="en-US" altLang="ko-KR"/>
              <a:t>   </a:t>
            </a:r>
            <a:r>
              <a:rPr lang="ko-KR" altLang="en-US"/>
              <a:t>☞ 웹 사이트에 노출되는 중요정보는 마스킹 적용</a:t>
            </a:r>
          </a:p>
          <a:p>
            <a:pPr lvl="0">
              <a:defRPr/>
            </a:pPr>
            <a:endParaRPr lang="en-US" altLang="ko-KR"/>
          </a:p>
          <a:p>
            <a:pPr marL="0" lvl="0" indent="0">
              <a:buClr>
                <a:schemeClr val="tx1"/>
              </a:buClr>
              <a:buFont typeface="한컴바탕"/>
              <a:buNone/>
              <a:defRPr/>
            </a:pPr>
            <a:r>
              <a:rPr lang="ko-KR" altLang="en-US"/>
              <a:t>   ☞ 발생 가능한 에러에 대해 최소한의 정보 또는 사전에 준비된 메세지만                   </a:t>
            </a:r>
            <a:br>
              <a:rPr lang="en-US" altLang="ko-KR"/>
            </a:br>
            <a:endParaRPr lang="en-US" altLang="ko-KR"/>
          </a:p>
          <a:p>
            <a:pPr marL="0" lvl="0" indent="0">
              <a:buClr>
                <a:schemeClr val="tx1"/>
              </a:buClr>
              <a:buFont typeface="한컴바탕"/>
              <a:buNone/>
              <a:defRPr/>
            </a:pPr>
            <a:r>
              <a:rPr lang="en-US" altLang="ko-KR"/>
              <a:t>       </a:t>
            </a:r>
            <a:r>
              <a:rPr lang="ko-KR" altLang="en-US"/>
              <a:t>출력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123123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0530" y="272892"/>
            <a:ext cx="2221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관리자 페이지 노출</a:t>
            </a:r>
          </a:p>
        </p:txBody>
      </p:sp>
      <p:pic>
        <p:nvPicPr>
          <p:cNvPr id="5133" name="그림 51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3087" y="1186959"/>
            <a:ext cx="6077826" cy="3580090"/>
          </a:xfrm>
          <a:prstGeom prst="rect">
            <a:avLst/>
          </a:prstGeom>
        </p:spPr>
      </p:pic>
      <p:sp>
        <p:nvSpPr>
          <p:cNvPr id="5135" name="TextBox 5134"/>
          <p:cNvSpPr txBox="1"/>
          <p:nvPr/>
        </p:nvSpPr>
        <p:spPr>
          <a:xfrm>
            <a:off x="1533087" y="5209376"/>
            <a:ext cx="64355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defRPr/>
            </a:pPr>
            <a:r>
              <a:rPr lang="en-US" altLang="ko-KR"/>
              <a:t>※ </a:t>
            </a:r>
            <a:r>
              <a:rPr lang="ko-KR" altLang="en-US"/>
              <a:t>관리자 페이지가 유추하기 쉬운 이름</a:t>
            </a:r>
            <a:r>
              <a:rPr lang="en-US" altLang="ko-KR"/>
              <a:t>(/admin)</a:t>
            </a: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/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ko-KR" altLang="en-US"/>
              <a:t>    ☞ 웹 사이트의 </a:t>
            </a:r>
            <a:r>
              <a:rPr lang="ko-KR" altLang="en-US" b="1">
                <a:solidFill>
                  <a:srgbClr val="FF0000"/>
                </a:solidFill>
              </a:rPr>
              <a:t>변조</a:t>
            </a:r>
            <a:r>
              <a:rPr lang="en-US" altLang="ko-KR"/>
              <a:t>,</a:t>
            </a:r>
            <a:r>
              <a:rPr lang="ko-KR" altLang="en-US"/>
              <a:t> 웹 서버의 </a:t>
            </a:r>
            <a:r>
              <a:rPr lang="ko-KR" altLang="en-US" b="1">
                <a:solidFill>
                  <a:srgbClr val="FF0000"/>
                </a:solidFill>
              </a:rPr>
              <a:t>권한 노출</a:t>
            </a:r>
            <a:r>
              <a:rPr lang="ko-KR" altLang="en-US"/>
              <a:t> 가능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0530" y="272892"/>
            <a:ext cx="2221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관리자 페이지 노출</a:t>
            </a:r>
          </a:p>
        </p:txBody>
      </p:sp>
      <p:pic>
        <p:nvPicPr>
          <p:cNvPr id="5136" name="그림 5135"/>
          <p:cNvPicPr>
            <a:picLocks noChangeAspect="1"/>
          </p:cNvPicPr>
          <p:nvPr/>
        </p:nvPicPr>
        <p:blipFill rotWithShape="1">
          <a:blip r:embed="rId3"/>
          <a:srcRect l="6930" t="3810" r="8160"/>
          <a:stretch>
            <a:fillRect/>
          </a:stretch>
        </p:blipFill>
        <p:spPr>
          <a:xfrm>
            <a:off x="1351173" y="1484783"/>
            <a:ext cx="6441651" cy="388843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37" name="TextBox 5136"/>
          <p:cNvSpPr txBox="1"/>
          <p:nvPr/>
        </p:nvSpPr>
        <p:spPr>
          <a:xfrm>
            <a:off x="1259632" y="5589240"/>
            <a:ext cx="6912768" cy="33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/>
              <a:t>/admin </a:t>
            </a:r>
            <a:r>
              <a:rPr lang="ko-KR" altLang="en-US" sz="1600"/>
              <a:t>으로 접근을 시도했을 때 관리자 페이지 접근 가능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0530" y="272892"/>
            <a:ext cx="2221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관리자 페이지 노출</a:t>
            </a:r>
          </a:p>
        </p:txBody>
      </p:sp>
      <p:sp>
        <p:nvSpPr>
          <p:cNvPr id="5137" name="TextBox 5136"/>
          <p:cNvSpPr txBox="1"/>
          <p:nvPr/>
        </p:nvSpPr>
        <p:spPr>
          <a:xfrm>
            <a:off x="1259632" y="5805264"/>
            <a:ext cx="6912768" cy="336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메인 페이지의 </a:t>
            </a:r>
            <a:r>
              <a:rPr lang="en-US" altLang="ko-KR" sz="1600"/>
              <a:t>Red Zone </a:t>
            </a:r>
            <a:r>
              <a:rPr lang="ko-KR" altLang="en-US" sz="1600"/>
              <a:t>버튼을 통해 관리자 페이지 접근 가능</a:t>
            </a:r>
          </a:p>
        </p:txBody>
      </p:sp>
      <p:pic>
        <p:nvPicPr>
          <p:cNvPr id="5138" name="그림 5137"/>
          <p:cNvPicPr>
            <a:picLocks noChangeAspect="1"/>
          </p:cNvPicPr>
          <p:nvPr/>
        </p:nvPicPr>
        <p:blipFill rotWithShape="1">
          <a:blip r:embed="rId3"/>
          <a:srcRect l="16050" t="11190" r="14390"/>
          <a:stretch>
            <a:fillRect/>
          </a:stretch>
        </p:blipFill>
        <p:spPr>
          <a:xfrm>
            <a:off x="1403648" y="1257681"/>
            <a:ext cx="6336704" cy="428946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0530" y="272892"/>
            <a:ext cx="2221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관리자 페이지 노출</a:t>
            </a:r>
          </a:p>
        </p:txBody>
      </p:sp>
      <p:sp>
        <p:nvSpPr>
          <p:cNvPr id="5137" name="TextBox 5136"/>
          <p:cNvSpPr txBox="1"/>
          <p:nvPr/>
        </p:nvSpPr>
        <p:spPr>
          <a:xfrm>
            <a:off x="1115616" y="5517232"/>
            <a:ext cx="6912768" cy="338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/>
              <a:t>/admin</a:t>
            </a:r>
            <a:r>
              <a:rPr lang="ko-KR" altLang="en-US" sz="1600"/>
              <a:t>으로 접근을 시도했을 때도 관리자 페이지 접근 가능</a:t>
            </a:r>
          </a:p>
        </p:txBody>
      </p:sp>
      <p:pic>
        <p:nvPicPr>
          <p:cNvPr id="5139" name="그림 5138"/>
          <p:cNvPicPr>
            <a:picLocks noChangeAspect="1"/>
          </p:cNvPicPr>
          <p:nvPr/>
        </p:nvPicPr>
        <p:blipFill rotWithShape="1">
          <a:blip r:embed="rId3"/>
          <a:srcRect l="14000" t="4940" r="14000" b="21340"/>
          <a:stretch>
            <a:fillRect/>
          </a:stretch>
        </p:blipFill>
        <p:spPr>
          <a:xfrm>
            <a:off x="1189518" y="1592796"/>
            <a:ext cx="6764963" cy="367240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04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0530" y="272892"/>
            <a:ext cx="2221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관리자 페이지 노출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35CD9-C43D-FF14-FC0F-556EEBBA0EF9}"/>
              </a:ext>
            </a:extLst>
          </p:cNvPr>
          <p:cNvSpPr txBox="1"/>
          <p:nvPr/>
        </p:nvSpPr>
        <p:spPr>
          <a:xfrm>
            <a:off x="575556" y="1415199"/>
            <a:ext cx="7992888" cy="4755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관리자 페이지 노출 취약점 가이드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※ </a:t>
            </a:r>
            <a:r>
              <a:rPr lang="ko-KR" altLang="en-US" b="1"/>
              <a:t>취약점 발생 원인 </a:t>
            </a:r>
          </a:p>
          <a:p>
            <a:pPr lvl="0">
              <a:defRPr/>
            </a:pPr>
            <a:endParaRPr lang="en-US" altLang="ko-KR" b="1"/>
          </a:p>
          <a:p>
            <a:pPr marL="0" lvl="0" indent="0">
              <a:buClr>
                <a:schemeClr val="tx1"/>
              </a:buClr>
              <a:buFont typeface="한컴바탕"/>
              <a:buNone/>
              <a:defRPr/>
            </a:pPr>
            <a:r>
              <a:rPr lang="en-US" altLang="ko-KR" b="1"/>
              <a:t> </a:t>
            </a:r>
            <a:r>
              <a:rPr lang="ko-KR" altLang="en-US" b="1"/>
              <a:t>  </a:t>
            </a:r>
            <a:r>
              <a:rPr lang="ko-KR" altLang="en-US"/>
              <a:t>☞ 관리자 페이지의 </a:t>
            </a:r>
            <a:r>
              <a:rPr lang="en-US" altLang="ko-KR"/>
              <a:t>URL</a:t>
            </a:r>
            <a:r>
              <a:rPr lang="ko-KR" altLang="en-US"/>
              <a:t>을 유추하기 쉬운 이름 사용</a:t>
            </a:r>
          </a:p>
          <a:p>
            <a:pPr marL="0" lvl="0" indent="0">
              <a:buClr>
                <a:schemeClr val="tx1"/>
              </a:buClr>
              <a:buFont typeface="한컴바탕"/>
              <a:buNone/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※ </a:t>
            </a:r>
            <a:r>
              <a:rPr lang="ko-KR" altLang="en-US" b="1"/>
              <a:t>조치 방법 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   </a:t>
            </a:r>
            <a:r>
              <a:rPr lang="ko-KR" altLang="en-US"/>
              <a:t>☞ 유추하기 어려운 이름으로 변경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   ☞ 지정된 </a:t>
            </a:r>
            <a:r>
              <a:rPr lang="en-US" altLang="ko-KR"/>
              <a:t>IP</a:t>
            </a:r>
            <a:r>
              <a:rPr lang="ko-KR" altLang="en-US"/>
              <a:t>만 접근 할 수 있도록 제한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  ☞ 부득이한 경우 관리자 페이지 로그인 시 </a:t>
            </a:r>
            <a:r>
              <a:rPr lang="en-US" altLang="ko-KR"/>
              <a:t>2</a:t>
            </a:r>
            <a:r>
              <a:rPr lang="ko-KR" altLang="en-US"/>
              <a:t>차 인증 적용</a:t>
            </a:r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06300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1382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CSRF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19" name="Picture 2" descr="What is CSRF | Cross Site Request Forgery Example | Imperva">
            <a:extLst>
              <a:ext uri="{FF2B5EF4-FFF2-40B4-BE49-F238E27FC236}">
                <a16:creationId xmlns:a16="http://schemas.microsoft.com/office/drawing/2014/main" id="{83004991-90D6-D390-B145-94C3FC5E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57" y="1081001"/>
            <a:ext cx="7074646" cy="417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B8EF86-9815-FF0E-D18A-8BE72654CF84}"/>
              </a:ext>
            </a:extLst>
          </p:cNvPr>
          <p:cNvSpPr txBox="1"/>
          <p:nvPr/>
        </p:nvSpPr>
        <p:spPr>
          <a:xfrm>
            <a:off x="1034677" y="5589240"/>
            <a:ext cx="707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67C0A-9743-E453-7D22-A22F488FF241}"/>
              </a:ext>
            </a:extLst>
          </p:cNvPr>
          <p:cNvSpPr txBox="1"/>
          <p:nvPr/>
        </p:nvSpPr>
        <p:spPr>
          <a:xfrm>
            <a:off x="899075" y="5455575"/>
            <a:ext cx="770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※ </a:t>
            </a:r>
            <a:r>
              <a:rPr lang="ko-KR" altLang="en-US"/>
              <a:t>공격자가 사용자의 의지와 상관없이 강제적으로 행위하도록 유도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    </a:t>
            </a:r>
            <a:r>
              <a:rPr lang="ko-KR" altLang="en-US"/>
              <a:t>☞ </a:t>
            </a:r>
            <a:r>
              <a:rPr lang="ko-KR" altLang="en-US" b="1">
                <a:solidFill>
                  <a:srgbClr val="FF0000"/>
                </a:solidFill>
              </a:rPr>
              <a:t>악성 스크립트 실행</a:t>
            </a:r>
            <a:r>
              <a:rPr lang="ko-KR" altLang="en-US"/>
              <a:t> 또는 </a:t>
            </a:r>
            <a:r>
              <a:rPr lang="ko-KR" altLang="en-US" b="1">
                <a:solidFill>
                  <a:srgbClr val="FF0000"/>
                </a:solidFill>
              </a:rPr>
              <a:t>게시물 임의 작성 </a:t>
            </a:r>
            <a:r>
              <a:rPr lang="ko-KR" altLang="en-US"/>
              <a:t>등의 피해 발생 우려</a:t>
            </a:r>
            <a:endParaRPr lang="en-US" altLang="ko-KR"/>
          </a:p>
          <a:p>
            <a:r>
              <a:rPr lang="ko-KR" altLang="en-US"/>
              <a:t>    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368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1382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CSRF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557C394-6EA8-BCD8-8779-F841DC796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189" y="1221768"/>
            <a:ext cx="6467613" cy="4740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2CEB43-76C6-56DB-52E4-4EE19C24E264}"/>
              </a:ext>
            </a:extLst>
          </p:cNvPr>
          <p:cNvSpPr txBox="1"/>
          <p:nvPr/>
        </p:nvSpPr>
        <p:spPr>
          <a:xfrm>
            <a:off x="1727684" y="6094681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 </a:t>
            </a:r>
            <a:r>
              <a:rPr lang="ko-KR" altLang="en-US"/>
              <a:t>관리자를 사칭하여 공격자가 악성 스크립트 작성</a:t>
            </a:r>
          </a:p>
        </p:txBody>
      </p:sp>
    </p:spTree>
    <p:extLst>
      <p:ext uri="{BB962C8B-B14F-4D97-AF65-F5344CB8AC3E}">
        <p14:creationId xmlns:p14="http://schemas.microsoft.com/office/powerpoint/2010/main" val="749320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1382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CSRF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99EB0D-8983-4B89-AE6C-80BD21125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14" y="1119856"/>
            <a:ext cx="7171914" cy="47402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95B298-8B4B-C369-1F5E-3829DFB7C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3413776"/>
            <a:ext cx="5399405" cy="14941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1FF0C3-4BAF-6500-E1A0-E9BAF10787C2}"/>
              </a:ext>
            </a:extLst>
          </p:cNvPr>
          <p:cNvSpPr txBox="1"/>
          <p:nvPr/>
        </p:nvSpPr>
        <p:spPr>
          <a:xfrm>
            <a:off x="2051720" y="5987497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 </a:t>
            </a:r>
            <a:r>
              <a:rPr lang="ko-KR" altLang="en-US"/>
              <a:t>공격자가 작성한 글을 다른 이용자가 열람</a:t>
            </a:r>
          </a:p>
        </p:txBody>
      </p:sp>
    </p:spTree>
    <p:extLst>
      <p:ext uri="{BB962C8B-B14F-4D97-AF65-F5344CB8AC3E}">
        <p14:creationId xmlns:p14="http://schemas.microsoft.com/office/powerpoint/2010/main" val="1405514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1382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CSRF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DF8601-E266-1506-0057-5D697534E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33" y="1201235"/>
            <a:ext cx="6597934" cy="4815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102036-22F0-2C9B-BB3E-8F1A17CAF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19" y="1023801"/>
            <a:ext cx="7967962" cy="5015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AA587-067E-F626-BA8A-67DB293834D9}"/>
              </a:ext>
            </a:extLst>
          </p:cNvPr>
          <p:cNvSpPr txBox="1"/>
          <p:nvPr/>
        </p:nvSpPr>
        <p:spPr>
          <a:xfrm>
            <a:off x="1799692" y="612241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ko-KR" altLang="en-US"/>
              <a:t>악성 </a:t>
            </a:r>
            <a:r>
              <a:rPr lang="ko-KR" altLang="en-US" dirty="0"/>
              <a:t>스크립트가 실행되어 게시글이 강제로 작성됨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C3AB5B-3CF1-B2C6-538A-854C3D99D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19" y="1027962"/>
            <a:ext cx="7967962" cy="5015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812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835525" y="3429445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99719" y="356416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DB967-998A-5A08-0661-9BB6BF0399A0}"/>
              </a:ext>
            </a:extLst>
          </p:cNvPr>
          <p:cNvSpPr txBox="1"/>
          <p:nvPr/>
        </p:nvSpPr>
        <p:spPr>
          <a:xfrm>
            <a:off x="3923928" y="2492896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190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1382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CSRF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DB20D-7194-AD0B-819F-CCA8D5217B6D}"/>
              </a:ext>
            </a:extLst>
          </p:cNvPr>
          <p:cNvSpPr txBox="1"/>
          <p:nvPr/>
        </p:nvSpPr>
        <p:spPr>
          <a:xfrm>
            <a:off x="575556" y="1419882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CSRF </a:t>
            </a:r>
            <a:r>
              <a:rPr lang="ko-KR" altLang="en-US" b="1"/>
              <a:t>취약점 가이드</a:t>
            </a:r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r>
              <a:rPr lang="en-US" altLang="ko-KR" b="1"/>
              <a:t>※ </a:t>
            </a:r>
            <a:r>
              <a:rPr lang="ko-KR" altLang="en-US" b="1"/>
              <a:t>취약점 발생 원인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☞ 특정 웹페이지에서 스크립트 작성을 허용했기 때문</a:t>
            </a:r>
            <a:r>
              <a:rPr lang="en-US" altLang="ko-KR"/>
              <a:t> 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/>
              <a:t>※ </a:t>
            </a:r>
            <a:r>
              <a:rPr lang="ko-KR" altLang="en-US" b="1"/>
              <a:t>조치 방법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  </a:t>
            </a:r>
          </a:p>
          <a:p>
            <a:r>
              <a:rPr lang="en-US" altLang="ko-KR"/>
              <a:t>   </a:t>
            </a:r>
            <a:r>
              <a:rPr lang="ko-KR" altLang="en-US"/>
              <a:t>☞ </a:t>
            </a:r>
            <a:r>
              <a:rPr lang="en-US" altLang="ko-KR"/>
              <a:t>CSRF </a:t>
            </a:r>
            <a:r>
              <a:rPr lang="ko-KR" altLang="en-US"/>
              <a:t>토큰사용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☞ 게시글 작성 시 필터링</a:t>
            </a:r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3235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22060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불충분한 세션만료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5126" name="Picture 6" descr="사이트 업그레이드가 완료 되었습니다(V3.4) | 페도라 한국 사용자 모임">
            <a:extLst>
              <a:ext uri="{FF2B5EF4-FFF2-40B4-BE49-F238E27FC236}">
                <a16:creationId xmlns:a16="http://schemas.microsoft.com/office/drawing/2014/main" id="{BB772F36-BC5C-0E57-91C5-FE62AD4A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85" y="1321838"/>
            <a:ext cx="7028229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D8A7D-0585-482A-E408-E369B0FF2609}"/>
              </a:ext>
            </a:extLst>
          </p:cNvPr>
          <p:cNvSpPr txBox="1"/>
          <p:nvPr/>
        </p:nvSpPr>
        <p:spPr>
          <a:xfrm>
            <a:off x="1115616" y="5301208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※ </a:t>
            </a:r>
            <a:r>
              <a:rPr lang="ko-KR" altLang="en-US"/>
              <a:t>세션 만료 기간을 정하지 않거나 만료기한을 길게 설정한 경우</a:t>
            </a:r>
            <a:endParaRPr lang="en-US" altLang="ko-KR"/>
          </a:p>
          <a:p>
            <a:r>
              <a:rPr lang="ko-KR" altLang="en-US"/>
              <a:t>    </a:t>
            </a:r>
            <a:endParaRPr lang="en-US" altLang="ko-KR"/>
          </a:p>
          <a:p>
            <a:r>
              <a:rPr lang="en-US" altLang="ko-KR"/>
              <a:t>    </a:t>
            </a:r>
            <a:r>
              <a:rPr lang="ko-KR" altLang="en-US"/>
              <a:t>☞ 계정의 세션이 남아있는 경우</a:t>
            </a:r>
            <a:r>
              <a:rPr lang="en-US" altLang="ko-KR"/>
              <a:t>, </a:t>
            </a:r>
            <a:r>
              <a:rPr lang="ko-KR" altLang="en-US"/>
              <a:t>공격자의 </a:t>
            </a:r>
            <a:r>
              <a:rPr lang="ko-KR" altLang="en-US" b="1">
                <a:solidFill>
                  <a:srgbClr val="FF0000"/>
                </a:solidFill>
              </a:rPr>
              <a:t>세션 탈취 </a:t>
            </a:r>
            <a:r>
              <a:rPr lang="ko-KR" altLang="en-US"/>
              <a:t>가능성↑</a:t>
            </a:r>
          </a:p>
        </p:txBody>
      </p:sp>
    </p:spTree>
    <p:extLst>
      <p:ext uri="{BB962C8B-B14F-4D97-AF65-F5344CB8AC3E}">
        <p14:creationId xmlns:p14="http://schemas.microsoft.com/office/powerpoint/2010/main" val="3196550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22060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 dirty="0">
                <a:solidFill>
                  <a:schemeClr val="bg1"/>
                </a:solidFill>
              </a:rPr>
              <a:t>–  </a:t>
            </a:r>
            <a:r>
              <a:rPr lang="ko-KR" altLang="en-US" sz="1200" b="1" spc="-150" dirty="0">
                <a:solidFill>
                  <a:schemeClr val="bg1"/>
                </a:solidFill>
              </a:rPr>
              <a:t>불충분한 세션만료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691B7C-99DF-8F21-10CB-72D3EDCFE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61" y="1090763"/>
            <a:ext cx="7190278" cy="48977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79499-3C95-3D6C-01E0-9785AB452E81}"/>
              </a:ext>
            </a:extLst>
          </p:cNvPr>
          <p:cNvSpPr txBox="1"/>
          <p:nvPr/>
        </p:nvSpPr>
        <p:spPr>
          <a:xfrm>
            <a:off x="1835696" y="6094973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 </a:t>
            </a:r>
            <a:r>
              <a:rPr lang="ko-KR" altLang="en-US"/>
              <a:t>웹 페이지에 접속 및 로그인 후 로그인 시간 기록</a:t>
            </a:r>
          </a:p>
        </p:txBody>
      </p:sp>
    </p:spTree>
    <p:extLst>
      <p:ext uri="{BB962C8B-B14F-4D97-AF65-F5344CB8AC3E}">
        <p14:creationId xmlns:p14="http://schemas.microsoft.com/office/powerpoint/2010/main" val="330880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22060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불충분한 세션만료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AC4DA4-0A45-D413-1A07-5861D2BB5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17" y="1056144"/>
            <a:ext cx="7252765" cy="4989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090E9-CA4B-AF76-CD46-0D21A395C5BD}"/>
              </a:ext>
            </a:extLst>
          </p:cNvPr>
          <p:cNvSpPr txBox="1"/>
          <p:nvPr/>
        </p:nvSpPr>
        <p:spPr>
          <a:xfrm>
            <a:off x="2411760" y="609337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 </a:t>
            </a:r>
            <a:r>
              <a:rPr lang="ko-KR" altLang="en-US"/>
              <a:t>일정 시간 후 로그인 세션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087917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22060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불충분한 세션만료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0CA2A-F378-FAC9-FC2B-320B3E81DF9B}"/>
              </a:ext>
            </a:extLst>
          </p:cNvPr>
          <p:cNvSpPr txBox="1"/>
          <p:nvPr/>
        </p:nvSpPr>
        <p:spPr>
          <a:xfrm>
            <a:off x="575556" y="1415199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불충분한 세션만료 취약점 가이드</a:t>
            </a:r>
            <a:endParaRPr lang="en-US" altLang="ko-KR" b="1"/>
          </a:p>
          <a:p>
            <a:endParaRPr lang="en-US" altLang="ko-KR" b="1"/>
          </a:p>
          <a:p>
            <a:endParaRPr lang="en-US" altLang="ko-KR"/>
          </a:p>
          <a:p>
            <a:r>
              <a:rPr lang="en-US" altLang="ko-KR" b="1"/>
              <a:t>※ </a:t>
            </a:r>
            <a:r>
              <a:rPr lang="ko-KR" altLang="en-US" b="1"/>
              <a:t>취약점 발생 원인 </a:t>
            </a:r>
            <a:endParaRPr lang="en-US" altLang="ko-KR" b="1"/>
          </a:p>
          <a:p>
            <a:endParaRPr lang="en-US" altLang="ko-KR" b="1"/>
          </a:p>
          <a:p>
            <a:r>
              <a:rPr lang="en-US" altLang="ko-KR" b="1"/>
              <a:t>   </a:t>
            </a:r>
            <a:r>
              <a:rPr lang="ko-KR" altLang="en-US"/>
              <a:t>☞  로그인 세션을 제한 시간 없이 계속 유지하였음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/>
              <a:t>※ </a:t>
            </a:r>
            <a:r>
              <a:rPr lang="ko-KR" altLang="en-US" b="1"/>
              <a:t>조치 방법 </a:t>
            </a:r>
            <a:endParaRPr lang="en-US" altLang="ko-KR" b="1"/>
          </a:p>
          <a:p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☞</a:t>
            </a:r>
            <a:r>
              <a:rPr lang="en-US" altLang="ko-KR"/>
              <a:t> </a:t>
            </a:r>
            <a:r>
              <a:rPr lang="ko-KR" altLang="en-US"/>
              <a:t>세션 종료 시간 설정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☞ 자동 로그아웃 기능 구현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☞ 타임아웃 구현</a:t>
            </a:r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2644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9512" y="272892"/>
            <a:ext cx="1925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불충분한 인증</a:t>
            </a:r>
          </a:p>
        </p:txBody>
      </p:sp>
      <p:pic>
        <p:nvPicPr>
          <p:cNvPr id="5140" name="그림 51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75856" y="1612036"/>
            <a:ext cx="2520280" cy="2520280"/>
          </a:xfrm>
          <a:prstGeom prst="rect">
            <a:avLst/>
          </a:prstGeom>
        </p:spPr>
      </p:pic>
      <p:sp>
        <p:nvSpPr>
          <p:cNvPr id="5141" name="TextBox 5140"/>
          <p:cNvSpPr txBox="1"/>
          <p:nvPr/>
        </p:nvSpPr>
        <p:spPr>
          <a:xfrm>
            <a:off x="899592" y="4916689"/>
            <a:ext cx="7596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defRPr/>
            </a:pPr>
            <a:r>
              <a:rPr lang="en-US" altLang="ko-KR"/>
              <a:t>※ </a:t>
            </a:r>
            <a:r>
              <a:rPr lang="ko-KR" altLang="en-US"/>
              <a:t>중요정보 페이지에 대한 </a:t>
            </a:r>
            <a:r>
              <a:rPr lang="ko-KR" altLang="en-US" b="1"/>
              <a:t>인증 절차가 불충분</a:t>
            </a:r>
            <a:endParaRPr lang="ko-KR" altLang="en-US"/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/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ko-KR" altLang="en-US"/>
              <a:t>    ☞ 권한 없는 사용자가 접근하여 정보 </a:t>
            </a:r>
            <a:r>
              <a:rPr lang="ko-KR" altLang="en-US" b="1">
                <a:solidFill>
                  <a:srgbClr val="FF0000"/>
                </a:solidFill>
              </a:rPr>
              <a:t>유출</a:t>
            </a:r>
            <a:r>
              <a:rPr lang="ko-KR" altLang="en-US"/>
              <a:t> 또는 </a:t>
            </a:r>
            <a:r>
              <a:rPr lang="ko-KR" altLang="en-US" b="1">
                <a:solidFill>
                  <a:srgbClr val="FF0000"/>
                </a:solidFill>
              </a:rPr>
              <a:t>변조</a:t>
            </a:r>
            <a:r>
              <a:rPr lang="ko-KR" altLang="en-US"/>
              <a:t> 가능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9512" y="272892"/>
            <a:ext cx="19367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 dirty="0">
                <a:solidFill>
                  <a:schemeClr val="bg1"/>
                </a:solidFill>
              </a:rPr>
              <a:t>–  </a:t>
            </a:r>
            <a:r>
              <a:rPr lang="ko-KR" altLang="en-US" sz="1200" b="1" spc="-150" dirty="0">
                <a:solidFill>
                  <a:schemeClr val="bg1"/>
                </a:solidFill>
              </a:rPr>
              <a:t>불충분한 인증</a:t>
            </a:r>
          </a:p>
        </p:txBody>
      </p:sp>
      <p:sp>
        <p:nvSpPr>
          <p:cNvPr id="5137" name="TextBox 5136"/>
          <p:cNvSpPr txBox="1"/>
          <p:nvPr/>
        </p:nvSpPr>
        <p:spPr>
          <a:xfrm>
            <a:off x="1115616" y="5682550"/>
            <a:ext cx="6912768" cy="338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계정 정보 변경</a:t>
            </a:r>
            <a:r>
              <a:rPr lang="en-US" altLang="ko-KR" sz="1600"/>
              <a:t>(</a:t>
            </a:r>
            <a:r>
              <a:rPr lang="ko-KR" altLang="en-US" sz="1600"/>
              <a:t>비밀번호</a:t>
            </a:r>
            <a:r>
              <a:rPr lang="en-US" altLang="ko-KR" sz="1600"/>
              <a:t>)</a:t>
            </a:r>
            <a:r>
              <a:rPr lang="ko-KR" altLang="en-US" sz="1600"/>
              <a:t> 시 재인증 절차 없이 변경 가능</a:t>
            </a:r>
          </a:p>
        </p:txBody>
      </p:sp>
      <p:pic>
        <p:nvPicPr>
          <p:cNvPr id="5140" name="그림 5139"/>
          <p:cNvPicPr>
            <a:picLocks noChangeAspect="1"/>
          </p:cNvPicPr>
          <p:nvPr/>
        </p:nvPicPr>
        <p:blipFill rotWithShape="1">
          <a:blip r:embed="rId3"/>
          <a:srcRect l="16780" t="12870" r="18010"/>
          <a:stretch>
            <a:fillRect/>
          </a:stretch>
        </p:blipFill>
        <p:spPr>
          <a:xfrm>
            <a:off x="1691680" y="1388577"/>
            <a:ext cx="5760640" cy="408084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141" name="그림 5140"/>
          <p:cNvPicPr>
            <a:picLocks noChangeAspect="1"/>
          </p:cNvPicPr>
          <p:nvPr/>
        </p:nvPicPr>
        <p:blipFill rotWithShape="1">
          <a:blip r:embed="rId4"/>
          <a:srcRect l="31540" t="8310" r="32770" b="70850"/>
          <a:stretch>
            <a:fillRect/>
          </a:stretch>
        </p:blipFill>
        <p:spPr>
          <a:xfrm>
            <a:off x="5292080" y="4077072"/>
            <a:ext cx="2784309" cy="86409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9512" y="272892"/>
            <a:ext cx="19367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 dirty="0">
                <a:solidFill>
                  <a:schemeClr val="bg1"/>
                </a:solidFill>
              </a:rPr>
              <a:t>–  </a:t>
            </a:r>
            <a:r>
              <a:rPr lang="ko-KR" altLang="en-US" sz="1200" b="1" spc="-150" dirty="0">
                <a:solidFill>
                  <a:schemeClr val="bg1"/>
                </a:solidFill>
              </a:rPr>
              <a:t>불충분한 인증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3D828-B383-A69A-C524-511703A98D66}"/>
              </a:ext>
            </a:extLst>
          </p:cNvPr>
          <p:cNvSpPr txBox="1"/>
          <p:nvPr/>
        </p:nvSpPr>
        <p:spPr>
          <a:xfrm>
            <a:off x="575556" y="1599138"/>
            <a:ext cx="7992888" cy="3659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불충분한 인증 취약점 가이드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※ </a:t>
            </a:r>
            <a:r>
              <a:rPr lang="ko-KR" altLang="en-US" b="1"/>
              <a:t>취약점 발생 원인 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b="1"/>
              <a:t> </a:t>
            </a:r>
            <a:r>
              <a:rPr lang="ko-KR" altLang="en-US" b="1"/>
              <a:t>  </a:t>
            </a:r>
            <a:r>
              <a:rPr lang="ko-KR" altLang="en-US"/>
              <a:t>☞ 중요정보 페이지에 대한 인증 불충분</a:t>
            </a:r>
          </a:p>
          <a:p>
            <a:pPr marL="0" lvl="0" indent="0">
              <a:buClr>
                <a:schemeClr val="tx1"/>
              </a:buClr>
              <a:buFont typeface="한컴바탕"/>
              <a:buNone/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b="1"/>
              <a:t>※ </a:t>
            </a:r>
            <a:r>
              <a:rPr lang="ko-KR" altLang="en-US" b="1"/>
              <a:t>조치 방법 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   </a:t>
            </a:r>
            <a:r>
              <a:rPr lang="ko-KR" altLang="en-US"/>
              <a:t>☞ 중요정보 페이지에 대한 추가 인증 로직 구현</a:t>
            </a:r>
            <a:r>
              <a:rPr lang="en-US" altLang="ko-KR"/>
              <a:t> </a:t>
            </a:r>
          </a:p>
          <a:p>
            <a:pPr lvl="0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059106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18020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파일 업로드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4098" name="Picture 2" descr="File Upload 공격 : 네이버 블로그">
            <a:extLst>
              <a:ext uri="{FF2B5EF4-FFF2-40B4-BE49-F238E27FC236}">
                <a16:creationId xmlns:a16="http://schemas.microsoft.com/office/drawing/2014/main" id="{9BB72636-3DC2-1888-0C05-BEF371A7F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628800"/>
            <a:ext cx="71056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581315-3607-C677-3338-986A1DF69478}"/>
              </a:ext>
            </a:extLst>
          </p:cNvPr>
          <p:cNvSpPr txBox="1"/>
          <p:nvPr/>
        </p:nvSpPr>
        <p:spPr>
          <a:xfrm>
            <a:off x="1019175" y="4980142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※ </a:t>
            </a:r>
            <a:r>
              <a:rPr lang="ko-KR" altLang="en-US"/>
              <a:t>파일업로드 기능이 존재하는 웹사이트의 필터링이 미흡한 경우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    </a:t>
            </a:r>
            <a:r>
              <a:rPr lang="ko-KR" altLang="en-US"/>
              <a:t>☞ 공격자가 </a:t>
            </a:r>
            <a:r>
              <a:rPr lang="ko-KR" altLang="en-US" b="1">
                <a:solidFill>
                  <a:srgbClr val="FF0000"/>
                </a:solidFill>
              </a:rPr>
              <a:t>악성파일</a:t>
            </a:r>
            <a:r>
              <a:rPr lang="ko-KR" altLang="en-US"/>
              <a:t> 업로드 하여 여러가지 문제를 일으킬 수 있음</a:t>
            </a:r>
          </a:p>
        </p:txBody>
      </p:sp>
    </p:spTree>
    <p:extLst>
      <p:ext uri="{BB962C8B-B14F-4D97-AF65-F5344CB8AC3E}">
        <p14:creationId xmlns:p14="http://schemas.microsoft.com/office/powerpoint/2010/main" val="653005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18020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파일 업로드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A55BA-A8F1-E8E5-1A04-B1C2F7974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22" y="1120285"/>
            <a:ext cx="5941156" cy="4507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8620D7-F0BB-68C2-EB27-3AF8CFC99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71" y="3636060"/>
            <a:ext cx="3889897" cy="1296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4DEF8-21A1-C277-51F5-11186A1A1C36}"/>
              </a:ext>
            </a:extLst>
          </p:cNvPr>
          <p:cNvSpPr txBox="1"/>
          <p:nvPr/>
        </p:nvSpPr>
        <p:spPr>
          <a:xfrm>
            <a:off x="1407128" y="5847475"/>
            <a:ext cx="745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 </a:t>
            </a:r>
            <a:r>
              <a:rPr lang="ko-KR" altLang="en-US"/>
              <a:t>특정 파일 확장자를 필터링 하는 기능이 있어 업로드 제한 </a:t>
            </a:r>
          </a:p>
        </p:txBody>
      </p:sp>
    </p:spTree>
    <p:extLst>
      <p:ext uri="{BB962C8B-B14F-4D97-AF65-F5344CB8AC3E}">
        <p14:creationId xmlns:p14="http://schemas.microsoft.com/office/powerpoint/2010/main" val="156424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844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229597" y="272892"/>
            <a:ext cx="453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개요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C0E8B-7816-5864-ECFE-47FF62706B6D}"/>
              </a:ext>
            </a:extLst>
          </p:cNvPr>
          <p:cNvSpPr txBox="1"/>
          <p:nvPr/>
        </p:nvSpPr>
        <p:spPr>
          <a:xfrm>
            <a:off x="539552" y="1412776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※ </a:t>
            </a:r>
            <a:r>
              <a:rPr lang="ko-KR" altLang="en-US" b="1"/>
              <a:t>목표</a:t>
            </a:r>
            <a:endParaRPr lang="en-US" altLang="ko-KR" b="1"/>
          </a:p>
          <a:p>
            <a:endParaRPr lang="en-US" altLang="ko-KR"/>
          </a:p>
          <a:p>
            <a:r>
              <a:rPr lang="ko-KR" altLang="en-US"/>
              <a:t>    ☞ 웹 서비스 내에 존재하는 취약점을 찾고</a:t>
            </a:r>
            <a:r>
              <a:rPr lang="en-US" altLang="ko-KR"/>
              <a:t>, </a:t>
            </a:r>
            <a:r>
              <a:rPr lang="ko-KR" altLang="en-US"/>
              <a:t>해당 취약점을 보완하는 것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r>
              <a:rPr lang="en-US" altLang="ko-KR" b="1"/>
              <a:t>※ </a:t>
            </a:r>
            <a:r>
              <a:rPr lang="ko-KR" altLang="en-US" b="1"/>
              <a:t>기대효과</a:t>
            </a:r>
            <a:endParaRPr lang="en-US" altLang="ko-KR" b="1"/>
          </a:p>
          <a:p>
            <a:endParaRPr lang="en-US" altLang="ko-KR"/>
          </a:p>
          <a:p>
            <a:r>
              <a:rPr lang="ko-KR" altLang="en-US"/>
              <a:t>    ☞</a:t>
            </a:r>
            <a:r>
              <a:rPr lang="en-US" altLang="ko-KR"/>
              <a:t> </a:t>
            </a:r>
            <a:r>
              <a:rPr lang="ko-KR" altLang="en-US"/>
              <a:t>잠재적인 웹 위협을 사전에 미리 탐지하고 차단할 수 있다</a:t>
            </a:r>
            <a:endParaRPr lang="en-US" altLang="ko-KR"/>
          </a:p>
          <a:p>
            <a:endParaRPr lang="en-US" altLang="ko-KR"/>
          </a:p>
          <a:p>
            <a:r>
              <a:rPr lang="en-US" altLang="ko-KR" b="1"/>
              <a:t>※ </a:t>
            </a:r>
            <a:r>
              <a:rPr lang="ko-KR" altLang="en-US" b="1"/>
              <a:t>각자 맡은 역할</a:t>
            </a:r>
            <a:endParaRPr lang="en-US" altLang="ko-KR" b="1"/>
          </a:p>
          <a:p>
            <a:endParaRPr lang="en-US" altLang="ko-KR"/>
          </a:p>
          <a:p>
            <a:r>
              <a:rPr lang="ko-KR" altLang="en-US"/>
              <a:t>    ☞ 정관우 </a:t>
            </a:r>
            <a:r>
              <a:rPr lang="en-US" altLang="ko-KR"/>
              <a:t>– csrf, </a:t>
            </a:r>
            <a:r>
              <a:rPr lang="ko-KR" altLang="en-US"/>
              <a:t>불충분한 세션만료</a:t>
            </a:r>
            <a:r>
              <a:rPr lang="en-US" altLang="ko-KR"/>
              <a:t>, </a:t>
            </a:r>
            <a:r>
              <a:rPr lang="ko-KR" altLang="en-US"/>
              <a:t>파일 업로드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    ☞ 박태범 </a:t>
            </a:r>
            <a:r>
              <a:rPr lang="en-US" altLang="ko-KR"/>
              <a:t>– xss, sql</a:t>
            </a:r>
            <a:r>
              <a:rPr lang="ko-KR" altLang="en-US"/>
              <a:t> </a:t>
            </a:r>
            <a:r>
              <a:rPr lang="en-US" altLang="ko-KR"/>
              <a:t>Injection,</a:t>
            </a:r>
            <a:r>
              <a:rPr lang="ko-KR" altLang="en-US"/>
              <a:t> 데이터 평문 전송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    ☞ 임혜원 </a:t>
            </a:r>
            <a:r>
              <a:rPr lang="en-US" altLang="ko-KR"/>
              <a:t>– </a:t>
            </a:r>
            <a:r>
              <a:rPr lang="ko-KR" altLang="en-US"/>
              <a:t>관리자 페이지 노출</a:t>
            </a:r>
            <a:r>
              <a:rPr lang="en-US" altLang="ko-KR"/>
              <a:t>, </a:t>
            </a:r>
            <a:r>
              <a:rPr lang="ko-KR" altLang="en-US"/>
              <a:t>정보누출</a:t>
            </a:r>
            <a:r>
              <a:rPr lang="en-US" altLang="ko-KR"/>
              <a:t>, </a:t>
            </a:r>
            <a:r>
              <a:rPr lang="ko-KR" altLang="en-US"/>
              <a:t>불충분한 인증</a:t>
            </a:r>
          </a:p>
          <a:p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799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18020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파일 업로드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5832B-1F36-269B-403D-1738D114E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4" y="1213783"/>
            <a:ext cx="7457391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59A5D5-46AE-FACF-74C3-BB1144FE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4" y="2012315"/>
            <a:ext cx="7457392" cy="3734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8BDF1-6546-B42C-30D4-53791918BADA}"/>
              </a:ext>
            </a:extLst>
          </p:cNvPr>
          <p:cNvSpPr txBox="1"/>
          <p:nvPr/>
        </p:nvSpPr>
        <p:spPr>
          <a:xfrm>
            <a:off x="1665776" y="5905908"/>
            <a:ext cx="75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 </a:t>
            </a:r>
            <a:r>
              <a:rPr lang="ko-KR" altLang="en-US"/>
              <a:t>업로드 대상 스크립트파일 확장자 변경 및 요청 변조</a:t>
            </a:r>
          </a:p>
        </p:txBody>
      </p:sp>
    </p:spTree>
    <p:extLst>
      <p:ext uri="{BB962C8B-B14F-4D97-AF65-F5344CB8AC3E}">
        <p14:creationId xmlns:p14="http://schemas.microsoft.com/office/powerpoint/2010/main" val="746127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18020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파일 업로드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E843B5-6584-F55A-618F-9453FC8E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93" y="1120285"/>
            <a:ext cx="7091840" cy="4605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7B78-D1E9-298F-3C89-7C5279FC8EA7}"/>
              </a:ext>
            </a:extLst>
          </p:cNvPr>
          <p:cNvSpPr txBox="1"/>
          <p:nvPr/>
        </p:nvSpPr>
        <p:spPr>
          <a:xfrm>
            <a:off x="1922480" y="5857081"/>
            <a:ext cx="70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 </a:t>
            </a:r>
            <a:r>
              <a:rPr lang="ko-KR" altLang="en-US"/>
              <a:t>공격자가 원하는 형식으로 파일이 업로드 됨</a:t>
            </a:r>
          </a:p>
        </p:txBody>
      </p:sp>
    </p:spTree>
    <p:extLst>
      <p:ext uri="{BB962C8B-B14F-4D97-AF65-F5344CB8AC3E}">
        <p14:creationId xmlns:p14="http://schemas.microsoft.com/office/powerpoint/2010/main" val="1102922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18020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파일 업로드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549682-12BC-6089-1508-972A8881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41" y="1204373"/>
            <a:ext cx="7202292" cy="4678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BC8D2E-39A4-E0A4-67AD-02C66E1DEEBB}"/>
              </a:ext>
            </a:extLst>
          </p:cNvPr>
          <p:cNvSpPr txBox="1"/>
          <p:nvPr/>
        </p:nvSpPr>
        <p:spPr>
          <a:xfrm>
            <a:off x="3563888" y="603366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 </a:t>
            </a:r>
            <a:r>
              <a:rPr lang="ko-KR" altLang="en-US"/>
              <a:t>웹 쉘 실행화면</a:t>
            </a:r>
          </a:p>
        </p:txBody>
      </p:sp>
    </p:spTree>
    <p:extLst>
      <p:ext uri="{BB962C8B-B14F-4D97-AF65-F5344CB8AC3E}">
        <p14:creationId xmlns:p14="http://schemas.microsoft.com/office/powerpoint/2010/main" val="150643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640" y="64772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18020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>
                <a:solidFill>
                  <a:schemeClr val="bg1"/>
                </a:solidFill>
              </a:rPr>
              <a:t>–  </a:t>
            </a:r>
            <a:r>
              <a:rPr lang="ko-KR" altLang="en-US" sz="1200" b="1" spc="-150">
                <a:solidFill>
                  <a:schemeClr val="bg1"/>
                </a:solidFill>
              </a:rPr>
              <a:t>파일 업로드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33B24-7308-8CD9-2E09-583BFAA97525}"/>
              </a:ext>
            </a:extLst>
          </p:cNvPr>
          <p:cNvSpPr txBox="1"/>
          <p:nvPr/>
        </p:nvSpPr>
        <p:spPr>
          <a:xfrm>
            <a:off x="575556" y="1268902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파일 업로드</a:t>
            </a:r>
            <a:r>
              <a:rPr lang="en-US" altLang="ko-KR" b="1"/>
              <a:t> </a:t>
            </a:r>
            <a:r>
              <a:rPr lang="ko-KR" altLang="en-US" b="1"/>
              <a:t>취약점 가이드</a:t>
            </a:r>
            <a:endParaRPr lang="en-US" altLang="ko-KR" b="1"/>
          </a:p>
          <a:p>
            <a:endParaRPr lang="en-US" altLang="ko-KR" b="1"/>
          </a:p>
          <a:p>
            <a:endParaRPr lang="en-US" altLang="ko-KR" b="1"/>
          </a:p>
          <a:p>
            <a:r>
              <a:rPr lang="en-US" altLang="ko-KR" b="1"/>
              <a:t>※ </a:t>
            </a:r>
            <a:r>
              <a:rPr lang="ko-KR" altLang="en-US" b="1"/>
              <a:t>취약점 발생 원인 </a:t>
            </a:r>
            <a:endParaRPr lang="en-US" altLang="ko-KR" b="1"/>
          </a:p>
          <a:p>
            <a:r>
              <a:rPr lang="en-US" altLang="ko-KR"/>
              <a:t>   </a:t>
            </a:r>
          </a:p>
          <a:p>
            <a:r>
              <a:rPr lang="en-US" altLang="ko-KR"/>
              <a:t>    </a:t>
            </a:r>
            <a:r>
              <a:rPr lang="ko-KR" altLang="en-US"/>
              <a:t>☞ 자료실 글쓰기 페이지의 확장자 필터링이 미흡하였다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/>
              <a:t>※ </a:t>
            </a:r>
            <a:r>
              <a:rPr lang="ko-KR" altLang="en-US" b="1"/>
              <a:t>조치 방법</a:t>
            </a:r>
            <a:endParaRPr lang="en-US" altLang="ko-KR" b="1"/>
          </a:p>
          <a:p>
            <a:endParaRPr lang="en-US" altLang="ko-KR"/>
          </a:p>
          <a:p>
            <a:r>
              <a:rPr lang="en-US" altLang="ko-KR"/>
              <a:t>    </a:t>
            </a:r>
            <a:r>
              <a:rPr lang="ko-KR" altLang="en-US"/>
              <a:t>☞ 파일 확장자 필터링</a:t>
            </a:r>
            <a:endParaRPr lang="en-US" altLang="ko-KR"/>
          </a:p>
          <a:p>
            <a:r>
              <a:rPr lang="en-US" altLang="ko-KR"/>
              <a:t>  </a:t>
            </a:r>
          </a:p>
          <a:p>
            <a:r>
              <a:rPr lang="en-US" altLang="ko-KR"/>
              <a:t>    </a:t>
            </a:r>
            <a:r>
              <a:rPr lang="ko-KR" altLang="en-US"/>
              <a:t>☞ 실행 권한 제거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    </a:t>
            </a:r>
            <a:r>
              <a:rPr lang="ko-KR" altLang="en-US"/>
              <a:t>☞ 물리적인 위치 분리</a:t>
            </a:r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4140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835525" y="3429445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27513" y="357301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bg1"/>
                </a:solidFill>
                <a:latin typeface="+mj-ea"/>
                <a:ea typeface="+mj-ea"/>
              </a:rPr>
              <a:t>향후 과제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DB967-998A-5A08-0661-9BB6BF0399A0}"/>
              </a:ext>
            </a:extLst>
          </p:cNvPr>
          <p:cNvSpPr txBox="1"/>
          <p:nvPr/>
        </p:nvSpPr>
        <p:spPr>
          <a:xfrm>
            <a:off x="3923928" y="2492896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362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040" y="65076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79512" y="272892"/>
            <a:ext cx="793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향후 과제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8F584-FEA8-E312-0293-ABCE78DAD0A5}"/>
              </a:ext>
            </a:extLst>
          </p:cNvPr>
          <p:cNvSpPr txBox="1"/>
          <p:nvPr/>
        </p:nvSpPr>
        <p:spPr>
          <a:xfrm>
            <a:off x="683568" y="1792436"/>
            <a:ext cx="80648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※ </a:t>
            </a:r>
            <a:r>
              <a:rPr lang="ko-KR" altLang="en-US" b="1"/>
              <a:t>추가적인 공격 시도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/>
              <a:t>    </a:t>
            </a:r>
            <a:r>
              <a:rPr lang="ko-KR" altLang="en-US"/>
              <a:t>☞ 다양한 공격 방법을 시도하여 추가적인 취약점 찾기</a:t>
            </a:r>
            <a:endParaRPr lang="en-US" altLang="ko-KR" dirty="0"/>
          </a:p>
          <a:p>
            <a:endParaRPr lang="en-US" altLang="ko-KR"/>
          </a:p>
          <a:p>
            <a:endParaRPr lang="en-US" altLang="ko-KR" dirty="0"/>
          </a:p>
          <a:p>
            <a:r>
              <a:rPr lang="en-US" altLang="ko-KR" b="1"/>
              <a:t>※ </a:t>
            </a:r>
            <a:r>
              <a:rPr lang="ko-KR" altLang="en-US" b="1"/>
              <a:t>코드 수정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/>
              <a:t>    </a:t>
            </a:r>
            <a:r>
              <a:rPr lang="ko-KR" altLang="en-US"/>
              <a:t>☞ 시큐어 코딩 학습하여 문제 코드 수정</a:t>
            </a:r>
            <a:endParaRPr lang="en-US" altLang="ko-KR"/>
          </a:p>
          <a:p>
            <a:endParaRPr lang="en-US" altLang="ko-KR"/>
          </a:p>
          <a:p>
            <a:endParaRPr lang="en-US" altLang="ko-KR" dirty="0"/>
          </a:p>
          <a:p>
            <a:r>
              <a:rPr lang="en-US" altLang="ko-KR" b="1"/>
              <a:t>※ </a:t>
            </a:r>
            <a:r>
              <a:rPr lang="ko-KR" altLang="en-US" b="1"/>
              <a:t>자동화 코드 </a:t>
            </a:r>
            <a:endParaRPr lang="en-US" altLang="ko-KR"/>
          </a:p>
          <a:p>
            <a:endParaRPr lang="en-US" altLang="ko-KR" dirty="0"/>
          </a:p>
          <a:p>
            <a:r>
              <a:rPr lang="en-US" altLang="ko-KR"/>
              <a:t>    </a:t>
            </a:r>
            <a:r>
              <a:rPr lang="ko-KR" altLang="en-US"/>
              <a:t>☞ 위의 과정을 자동화하는 코드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452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979712" y="2924944"/>
            <a:ext cx="49685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spc="-150">
                <a:solidFill>
                  <a:schemeClr val="bg1"/>
                </a:solidFill>
                <a:latin typeface="+mj-ea"/>
                <a:ea typeface="+mj-ea"/>
              </a:rPr>
              <a:t>Q &amp; A</a:t>
            </a:r>
            <a:endParaRPr lang="ko-KR" altLang="en-US" sz="45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458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835525" y="3429445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27513" y="357301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bg1"/>
                </a:solidFill>
                <a:latin typeface="+mj-ea"/>
                <a:ea typeface="+mj-ea"/>
              </a:rPr>
              <a:t>취약점 진단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DB967-998A-5A08-0661-9BB6BF0399A0}"/>
              </a:ext>
            </a:extLst>
          </p:cNvPr>
          <p:cNvSpPr txBox="1"/>
          <p:nvPr/>
        </p:nvSpPr>
        <p:spPr>
          <a:xfrm>
            <a:off x="3923928" y="2492896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33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E43D35-663E-C3BC-0194-9322B2269DF1}"/>
              </a:ext>
            </a:extLst>
          </p:cNvPr>
          <p:cNvSpPr/>
          <p:nvPr/>
        </p:nvSpPr>
        <p:spPr>
          <a:xfrm>
            <a:off x="152451" y="259722"/>
            <a:ext cx="2007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 dirty="0">
                <a:solidFill>
                  <a:schemeClr val="bg1"/>
                </a:solidFill>
              </a:rPr>
              <a:t>–  </a:t>
            </a:r>
            <a:r>
              <a:rPr lang="ko-KR" altLang="en-US" sz="1200" b="1" spc="-150" dirty="0">
                <a:solidFill>
                  <a:schemeClr val="bg1"/>
                </a:solidFill>
              </a:rPr>
              <a:t>정보 수집 방법</a:t>
            </a:r>
            <a:r>
              <a:rPr lang="en-US" altLang="ko-KR" sz="1200" b="1" spc="-150" dirty="0">
                <a:solidFill>
                  <a:schemeClr val="bg1"/>
                </a:solidFill>
              </a:rPr>
              <a:t> 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01BC5-A712-37F4-75E6-8EE5A2F8B001}"/>
              </a:ext>
            </a:extLst>
          </p:cNvPr>
          <p:cNvSpPr txBox="1"/>
          <p:nvPr/>
        </p:nvSpPr>
        <p:spPr>
          <a:xfrm>
            <a:off x="1763688" y="4901577"/>
            <a:ext cx="828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Wireshark 			       Burp Suite</a:t>
            </a:r>
          </a:p>
          <a:p>
            <a:endParaRPr lang="en-US" altLang="ko-KR"/>
          </a:p>
          <a:p>
            <a:r>
              <a:rPr lang="en-US" altLang="ko-KR"/>
              <a:t> </a:t>
            </a:r>
          </a:p>
          <a:p>
            <a:endParaRPr lang="en-US" altLang="ko-KR"/>
          </a:p>
          <a:p>
            <a:endParaRPr lang="en-US" altLang="ko-KR"/>
          </a:p>
        </p:txBody>
      </p:sp>
      <p:pic>
        <p:nvPicPr>
          <p:cNvPr id="1026" name="Picture 2" descr="와이어샤크 - 위키백과, 우리 모두의 백과사전">
            <a:extLst>
              <a:ext uri="{FF2B5EF4-FFF2-40B4-BE49-F238E27FC236}">
                <a16:creationId xmlns:a16="http://schemas.microsoft.com/office/drawing/2014/main" id="{50DAE322-B53B-9DC7-523D-310A2C0E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57" y="1815244"/>
            <a:ext cx="2737619" cy="27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p Suite - Jacob Riggs | Tools">
            <a:extLst>
              <a:ext uri="{FF2B5EF4-FFF2-40B4-BE49-F238E27FC236}">
                <a16:creationId xmlns:a16="http://schemas.microsoft.com/office/drawing/2014/main" id="{94B40177-87C2-E835-EB64-17B2EE6EB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50590"/>
            <a:ext cx="3238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93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9D8118-522D-7A35-90AD-75C7BDFE3BE6}"/>
              </a:ext>
            </a:extLst>
          </p:cNvPr>
          <p:cNvSpPr/>
          <p:nvPr/>
        </p:nvSpPr>
        <p:spPr>
          <a:xfrm>
            <a:off x="163189" y="272892"/>
            <a:ext cx="1816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 dirty="0">
                <a:solidFill>
                  <a:schemeClr val="bg1"/>
                </a:solidFill>
              </a:rPr>
              <a:t>–  SQL</a:t>
            </a:r>
            <a:r>
              <a:rPr lang="ko-KR" altLang="en-US" sz="1200" b="1" spc="-150" dirty="0">
                <a:solidFill>
                  <a:schemeClr val="bg1"/>
                </a:solidFill>
              </a:rPr>
              <a:t> </a:t>
            </a:r>
            <a:r>
              <a:rPr lang="en-US" altLang="ko-KR" sz="1200" b="1" spc="-150" dirty="0">
                <a:solidFill>
                  <a:schemeClr val="bg1"/>
                </a:solidFill>
              </a:rPr>
              <a:t>Injection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14" name="Picture 4" descr="SQL 인젝션">
            <a:extLst>
              <a:ext uri="{FF2B5EF4-FFF2-40B4-BE49-F238E27FC236}">
                <a16:creationId xmlns:a16="http://schemas.microsoft.com/office/drawing/2014/main" id="{CDD713ED-C4DE-2056-B085-2A2126B3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500188"/>
            <a:ext cx="75723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24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4EDCE1-C33D-700E-B748-0DB7E6E16287}"/>
              </a:ext>
            </a:extLst>
          </p:cNvPr>
          <p:cNvSpPr/>
          <p:nvPr/>
        </p:nvSpPr>
        <p:spPr>
          <a:xfrm>
            <a:off x="163189" y="272892"/>
            <a:ext cx="1816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 dirty="0">
                <a:solidFill>
                  <a:schemeClr val="bg1"/>
                </a:solidFill>
              </a:rPr>
              <a:t>–  SQL</a:t>
            </a:r>
            <a:r>
              <a:rPr lang="ko-KR" altLang="en-US" sz="1200" b="1" spc="-150" dirty="0">
                <a:solidFill>
                  <a:schemeClr val="bg1"/>
                </a:solidFill>
              </a:rPr>
              <a:t> </a:t>
            </a:r>
            <a:r>
              <a:rPr lang="en-US" altLang="ko-KR" sz="1200" b="1" spc="-150" dirty="0">
                <a:solidFill>
                  <a:schemeClr val="bg1"/>
                </a:solidFill>
              </a:rPr>
              <a:t>Injection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E079F6-C148-FACF-49F4-93B15660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r="45119" b="81551"/>
          <a:stretch>
            <a:fillRect/>
          </a:stretch>
        </p:blipFill>
        <p:spPr bwMode="auto">
          <a:xfrm>
            <a:off x="979977" y="1151797"/>
            <a:ext cx="7184046" cy="219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940A44-5250-B326-E63B-96D1AD7467D5}"/>
              </a:ext>
            </a:extLst>
          </p:cNvPr>
          <p:cNvSpPr txBox="1"/>
          <p:nvPr/>
        </p:nvSpPr>
        <p:spPr>
          <a:xfrm>
            <a:off x="2068043" y="387668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 에러를 유발시키는 </a:t>
            </a:r>
            <a:r>
              <a:rPr lang="en-US" altLang="ko-KR" dirty="0"/>
              <a:t>‘(</a:t>
            </a:r>
            <a:r>
              <a:rPr lang="ko-KR" altLang="en-US" dirty="0"/>
              <a:t>작은 따옴표</a:t>
            </a:r>
            <a:r>
              <a:rPr lang="en-US" altLang="ko-KR" dirty="0"/>
              <a:t>) </a:t>
            </a:r>
            <a:r>
              <a:rPr lang="ko-KR" altLang="en-US" dirty="0"/>
              <a:t>입력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CC3CD2-26A5-C0AB-162C-7BA280EF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61" b="86491"/>
          <a:stretch>
            <a:fillRect/>
          </a:stretch>
        </p:blipFill>
        <p:spPr bwMode="auto">
          <a:xfrm>
            <a:off x="979977" y="4491407"/>
            <a:ext cx="7184046" cy="12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2B8110-E257-348A-FE82-DCBCD845C3C2}"/>
              </a:ext>
            </a:extLst>
          </p:cNvPr>
          <p:cNvSpPr txBox="1"/>
          <p:nvPr/>
        </p:nvSpPr>
        <p:spPr>
          <a:xfrm>
            <a:off x="3608053" y="5973900"/>
            <a:ext cx="192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 에러 발생</a:t>
            </a:r>
          </a:p>
        </p:txBody>
      </p:sp>
    </p:spTree>
    <p:extLst>
      <p:ext uri="{BB962C8B-B14F-4D97-AF65-F5344CB8AC3E}">
        <p14:creationId xmlns:p14="http://schemas.microsoft.com/office/powerpoint/2010/main" val="1821171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80666" y="260648"/>
            <a:ext cx="1502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웹 취약점 진단 보고서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6E566B-E8F4-3AE2-C61F-C57EAFC26B91}"/>
              </a:ext>
            </a:extLst>
          </p:cNvPr>
          <p:cNvSpPr/>
          <p:nvPr/>
        </p:nvSpPr>
        <p:spPr>
          <a:xfrm>
            <a:off x="163189" y="272892"/>
            <a:ext cx="1816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취약점 진단  </a:t>
            </a:r>
            <a:r>
              <a:rPr lang="en-US" altLang="ko-KR" sz="1200" b="1" spc="-150" dirty="0">
                <a:solidFill>
                  <a:schemeClr val="bg1"/>
                </a:solidFill>
              </a:rPr>
              <a:t>–  SQL</a:t>
            </a:r>
            <a:r>
              <a:rPr lang="ko-KR" altLang="en-US" sz="1200" b="1" spc="-150" dirty="0">
                <a:solidFill>
                  <a:schemeClr val="bg1"/>
                </a:solidFill>
              </a:rPr>
              <a:t> </a:t>
            </a:r>
            <a:r>
              <a:rPr lang="en-US" altLang="ko-KR" sz="1200" b="1" spc="-150" dirty="0">
                <a:solidFill>
                  <a:schemeClr val="bg1"/>
                </a:solidFill>
              </a:rPr>
              <a:t>Injection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B712E-9379-A759-E89A-D7C36461C3E7}"/>
              </a:ext>
            </a:extLst>
          </p:cNvPr>
          <p:cNvSpPr txBox="1"/>
          <p:nvPr/>
        </p:nvSpPr>
        <p:spPr>
          <a:xfrm>
            <a:off x="575556" y="1415199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SQL Injection </a:t>
            </a:r>
            <a:r>
              <a:rPr lang="ko-KR" altLang="en-US" b="1" dirty="0"/>
              <a:t>취약점 가이드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※ </a:t>
            </a:r>
            <a:r>
              <a:rPr lang="ko-KR" altLang="en-US" b="1" dirty="0"/>
              <a:t>취약점 발생 원인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☞ 사용자의 입력 값에 대한 필터링 부재</a:t>
            </a:r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※ </a:t>
            </a:r>
            <a:r>
              <a:rPr lang="ko-KR" altLang="en-US" b="1" dirty="0"/>
              <a:t>조치 방법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☞ </a:t>
            </a:r>
            <a:r>
              <a:rPr lang="en-US" altLang="ko-KR" dirty="0"/>
              <a:t>SQL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공백</a:t>
            </a:r>
            <a:r>
              <a:rPr lang="en-US" altLang="ko-KR" dirty="0"/>
              <a:t>, </a:t>
            </a:r>
            <a:r>
              <a:rPr lang="ko-KR" altLang="en-US"/>
              <a:t>싱글 쿼터 </a:t>
            </a:r>
            <a:r>
              <a:rPr lang="ko-KR" altLang="en-US" dirty="0"/>
              <a:t>등의 사용자 입력 값 필터링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☞ </a:t>
            </a:r>
            <a:r>
              <a:rPr lang="en-US" altLang="ko-KR" dirty="0"/>
              <a:t>SQL</a:t>
            </a:r>
            <a:r>
              <a:rPr lang="ko-KR" altLang="en-US" dirty="0"/>
              <a:t> 쿼리 검증 로직 추가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49576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2.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2757</Words>
  <Application>Microsoft Office PowerPoint</Application>
  <PresentationFormat>화면 슬라이드 쇼(4:3)</PresentationFormat>
  <Paragraphs>525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Apple SD Gothic Neo</vt:lpstr>
      <vt:lpstr>HY헤드라인M</vt:lpstr>
      <vt:lpstr>맑은 고딕</vt:lpstr>
      <vt:lpstr>한컴바탕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박준오</cp:lastModifiedBy>
  <cp:revision>352</cp:revision>
  <dcterms:created xsi:type="dcterms:W3CDTF">2016-11-03T20:47:04Z</dcterms:created>
  <dcterms:modified xsi:type="dcterms:W3CDTF">2022-08-20T11:44:49Z</dcterms:modified>
  <cp:version>1000.0000.01</cp:version>
</cp:coreProperties>
</file>